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notesMasterIdLst>
    <p:notesMasterId r:id="rId34"/>
  </p:notesMasterIdLst>
  <p:sldIdLst>
    <p:sldId id="258" r:id="rId2"/>
    <p:sldId id="260" r:id="rId3"/>
    <p:sldId id="288" r:id="rId4"/>
    <p:sldId id="264" r:id="rId5"/>
    <p:sldId id="280" r:id="rId6"/>
    <p:sldId id="279" r:id="rId7"/>
    <p:sldId id="281" r:id="rId8"/>
    <p:sldId id="265" r:id="rId9"/>
    <p:sldId id="295" r:id="rId10"/>
    <p:sldId id="282" r:id="rId11"/>
    <p:sldId id="283" r:id="rId12"/>
    <p:sldId id="284" r:id="rId13"/>
    <p:sldId id="286" r:id="rId14"/>
    <p:sldId id="266" r:id="rId15"/>
    <p:sldId id="267" r:id="rId16"/>
    <p:sldId id="270" r:id="rId17"/>
    <p:sldId id="271" r:id="rId18"/>
    <p:sldId id="272" r:id="rId19"/>
    <p:sldId id="273" r:id="rId20"/>
    <p:sldId id="274" r:id="rId21"/>
    <p:sldId id="275" r:id="rId22"/>
    <p:sldId id="290" r:id="rId23"/>
    <p:sldId id="298" r:id="rId24"/>
    <p:sldId id="291" r:id="rId25"/>
    <p:sldId id="292" r:id="rId26"/>
    <p:sldId id="296" r:id="rId27"/>
    <p:sldId id="293" r:id="rId28"/>
    <p:sldId id="294" r:id="rId29"/>
    <p:sldId id="297" r:id="rId30"/>
    <p:sldId id="289" r:id="rId31"/>
    <p:sldId id="276" r:id="rId32"/>
    <p:sldId id="278"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3" d="100"/>
          <a:sy n="73" d="100"/>
        </p:scale>
        <p:origin x="61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25DDF6-B283-49A7-8DF6-8A6B38AD2EA6}" type="datetimeFigureOut">
              <a:rPr lang="en-US" smtClean="0"/>
              <a:t>5/31/2024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E5E8C4-78E1-450B-8376-9C99FA2B2390}" type="slidenum">
              <a:rPr lang="en-US" smtClean="0"/>
              <a:t>‹#›</a:t>
            </a:fld>
            <a:endParaRPr lang="en-US"/>
          </a:p>
        </p:txBody>
      </p:sp>
    </p:spTree>
    <p:extLst>
      <p:ext uri="{BB962C8B-B14F-4D97-AF65-F5344CB8AC3E}">
        <p14:creationId xmlns:p14="http://schemas.microsoft.com/office/powerpoint/2010/main" val="31408629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755650" y="5146675"/>
            <a:ext cx="6045200"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 name="Google Shape;87;p1:notes"/>
          <p:cNvSpPr txBox="1">
            <a:spLocks noGrp="1"/>
          </p:cNvSpPr>
          <p:nvPr>
            <p:ph type="sldNum" idx="12"/>
          </p:nvPr>
        </p:nvSpPr>
        <p:spPr>
          <a:xfrm>
            <a:off x="4279900" y="10156825"/>
            <a:ext cx="3275013" cy="53657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28053288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4:notes"/>
          <p:cNvSpPr txBox="1">
            <a:spLocks noGrp="1"/>
          </p:cNvSpPr>
          <p:nvPr>
            <p:ph type="body" idx="1"/>
          </p:nvPr>
        </p:nvSpPr>
        <p:spPr>
          <a:xfrm>
            <a:off x="755650" y="5146675"/>
            <a:ext cx="6045200"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8" name="Google Shape;208;p14: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334812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6:notes"/>
          <p:cNvSpPr txBox="1">
            <a:spLocks noGrp="1"/>
          </p:cNvSpPr>
          <p:nvPr>
            <p:ph type="body" idx="1"/>
          </p:nvPr>
        </p:nvSpPr>
        <p:spPr>
          <a:xfrm>
            <a:off x="755650" y="5146675"/>
            <a:ext cx="6045200"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5" name="Google Shape;225;p16: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239205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7:notes"/>
          <p:cNvSpPr txBox="1">
            <a:spLocks noGrp="1"/>
          </p:cNvSpPr>
          <p:nvPr>
            <p:ph type="body" idx="1"/>
          </p:nvPr>
        </p:nvSpPr>
        <p:spPr>
          <a:xfrm>
            <a:off x="755650" y="5146675"/>
            <a:ext cx="6045200"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2" name="Google Shape;232;p17: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020012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7:notes"/>
          <p:cNvSpPr txBox="1">
            <a:spLocks noGrp="1"/>
          </p:cNvSpPr>
          <p:nvPr>
            <p:ph type="body" idx="1"/>
          </p:nvPr>
        </p:nvSpPr>
        <p:spPr>
          <a:xfrm>
            <a:off x="755650" y="5146675"/>
            <a:ext cx="6045200"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2" name="Google Shape;232;p17: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683376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7:notes"/>
          <p:cNvSpPr txBox="1">
            <a:spLocks noGrp="1"/>
          </p:cNvSpPr>
          <p:nvPr>
            <p:ph type="body" idx="1"/>
          </p:nvPr>
        </p:nvSpPr>
        <p:spPr>
          <a:xfrm>
            <a:off x="755650" y="5146675"/>
            <a:ext cx="6045200"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2" name="Google Shape;232;p17: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86301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7:notes"/>
          <p:cNvSpPr txBox="1">
            <a:spLocks noGrp="1"/>
          </p:cNvSpPr>
          <p:nvPr>
            <p:ph type="body" idx="1"/>
          </p:nvPr>
        </p:nvSpPr>
        <p:spPr>
          <a:xfrm>
            <a:off x="755650" y="5146675"/>
            <a:ext cx="6045200"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2" name="Google Shape;232;p17: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138847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7:notes"/>
          <p:cNvSpPr txBox="1">
            <a:spLocks noGrp="1"/>
          </p:cNvSpPr>
          <p:nvPr>
            <p:ph type="body" idx="1"/>
          </p:nvPr>
        </p:nvSpPr>
        <p:spPr>
          <a:xfrm>
            <a:off x="755650" y="5146675"/>
            <a:ext cx="6045200"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2" name="Google Shape;232;p17: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533103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7:notes"/>
          <p:cNvSpPr txBox="1">
            <a:spLocks noGrp="1"/>
          </p:cNvSpPr>
          <p:nvPr>
            <p:ph type="body" idx="1"/>
          </p:nvPr>
        </p:nvSpPr>
        <p:spPr>
          <a:xfrm>
            <a:off x="755650" y="5146675"/>
            <a:ext cx="6045200"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2" name="Google Shape;232;p17: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83601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7:notes"/>
          <p:cNvSpPr txBox="1">
            <a:spLocks noGrp="1"/>
          </p:cNvSpPr>
          <p:nvPr>
            <p:ph type="body" idx="1"/>
          </p:nvPr>
        </p:nvSpPr>
        <p:spPr>
          <a:xfrm>
            <a:off x="755650" y="5146675"/>
            <a:ext cx="6045200"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2" name="Google Shape;232;p17: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512003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19:notes"/>
          <p:cNvSpPr txBox="1">
            <a:spLocks noGrp="1"/>
          </p:cNvSpPr>
          <p:nvPr>
            <p:ph type="body" idx="1"/>
          </p:nvPr>
        </p:nvSpPr>
        <p:spPr>
          <a:xfrm>
            <a:off x="755650" y="5146675"/>
            <a:ext cx="6045200"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 name="Google Shape;249;p19: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8378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2:notes"/>
          <p:cNvSpPr txBox="1">
            <a:spLocks noGrp="1"/>
          </p:cNvSpPr>
          <p:nvPr>
            <p:ph type="body" idx="1"/>
          </p:nvPr>
        </p:nvSpPr>
        <p:spPr>
          <a:xfrm>
            <a:off x="755650" y="5146675"/>
            <a:ext cx="6045200"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0" name="Google Shape;110;p2: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686460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35:notes"/>
          <p:cNvSpPr txBox="1">
            <a:spLocks noGrp="1"/>
          </p:cNvSpPr>
          <p:nvPr>
            <p:ph type="body" idx="1"/>
          </p:nvPr>
        </p:nvSpPr>
        <p:spPr>
          <a:xfrm>
            <a:off x="755650" y="5146675"/>
            <a:ext cx="6045200"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9" name="Google Shape;399;p35: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83313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5:notes"/>
          <p:cNvSpPr txBox="1">
            <a:spLocks noGrp="1"/>
          </p:cNvSpPr>
          <p:nvPr>
            <p:ph type="body" idx="1"/>
          </p:nvPr>
        </p:nvSpPr>
        <p:spPr>
          <a:xfrm>
            <a:off x="755650" y="5146675"/>
            <a:ext cx="6045200"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p5: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52413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txBox="1">
            <a:spLocks noGrp="1"/>
          </p:cNvSpPr>
          <p:nvPr>
            <p:ph type="body" idx="1"/>
          </p:nvPr>
        </p:nvSpPr>
        <p:spPr>
          <a:xfrm>
            <a:off x="755650" y="5146675"/>
            <a:ext cx="6045200"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7" name="Google Shape;137;p6: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34737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7:notes"/>
          <p:cNvSpPr txBox="1">
            <a:spLocks noGrp="1"/>
          </p:cNvSpPr>
          <p:nvPr>
            <p:ph type="body" idx="1"/>
          </p:nvPr>
        </p:nvSpPr>
        <p:spPr>
          <a:xfrm>
            <a:off x="755650" y="5146675"/>
            <a:ext cx="6045200"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9" name="Google Shape;149;p7: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04689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8:notes"/>
          <p:cNvSpPr txBox="1">
            <a:spLocks noGrp="1"/>
          </p:cNvSpPr>
          <p:nvPr>
            <p:ph type="body" idx="1"/>
          </p:nvPr>
        </p:nvSpPr>
        <p:spPr>
          <a:xfrm>
            <a:off x="755650" y="5146675"/>
            <a:ext cx="6045200"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8" name="Google Shape;158;p8: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499223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3:notes"/>
          <p:cNvSpPr txBox="1">
            <a:spLocks noGrp="1"/>
          </p:cNvSpPr>
          <p:nvPr>
            <p:ph type="body" idx="1"/>
          </p:nvPr>
        </p:nvSpPr>
        <p:spPr>
          <a:xfrm>
            <a:off x="755650" y="5146675"/>
            <a:ext cx="6045200"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p13: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125072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2:notes"/>
          <p:cNvSpPr txBox="1">
            <a:spLocks noGrp="1"/>
          </p:cNvSpPr>
          <p:nvPr>
            <p:ph type="body" idx="1"/>
          </p:nvPr>
        </p:nvSpPr>
        <p:spPr>
          <a:xfrm>
            <a:off x="755650" y="5146675"/>
            <a:ext cx="6045200"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1" name="Google Shape;191;p12: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069694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1:notes"/>
          <p:cNvSpPr txBox="1">
            <a:spLocks noGrp="1"/>
          </p:cNvSpPr>
          <p:nvPr>
            <p:ph type="body" idx="1"/>
          </p:nvPr>
        </p:nvSpPr>
        <p:spPr>
          <a:xfrm>
            <a:off x="755650" y="5146675"/>
            <a:ext cx="6045200"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2" name="Google Shape;182;p11: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806381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3F2399E-DF83-4A61-B47C-06E86F1FEAD4}" type="datetimeFigureOut">
              <a:rPr lang="en-US" smtClean="0"/>
              <a:t>5/31/2024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7A8C28-FBD9-455A-ABB0-0F19C222E841}" type="slidenum">
              <a:rPr lang="en-US" smtClean="0"/>
              <a:t>‹#›</a:t>
            </a:fld>
            <a:endParaRPr lang="en-US"/>
          </a:p>
        </p:txBody>
      </p:sp>
    </p:spTree>
    <p:extLst>
      <p:ext uri="{BB962C8B-B14F-4D97-AF65-F5344CB8AC3E}">
        <p14:creationId xmlns:p14="http://schemas.microsoft.com/office/powerpoint/2010/main" val="3005115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F3F2399E-DF83-4A61-B47C-06E86F1FEAD4}" type="datetimeFigureOut">
              <a:rPr lang="en-US" smtClean="0"/>
              <a:t>5/31/2024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7A8C28-FBD9-455A-ABB0-0F19C222E841}" type="slidenum">
              <a:rPr lang="en-US" smtClean="0"/>
              <a:t>‹#›</a:t>
            </a:fld>
            <a:endParaRPr lang="en-US"/>
          </a:p>
        </p:txBody>
      </p:sp>
    </p:spTree>
    <p:extLst>
      <p:ext uri="{BB962C8B-B14F-4D97-AF65-F5344CB8AC3E}">
        <p14:creationId xmlns:p14="http://schemas.microsoft.com/office/powerpoint/2010/main" val="4124093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F3F2399E-DF83-4A61-B47C-06E86F1FEAD4}" type="datetimeFigureOut">
              <a:rPr lang="en-US" smtClean="0"/>
              <a:t>5/31/2024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7A8C28-FBD9-455A-ABB0-0F19C222E841}" type="slidenum">
              <a:rPr lang="en-US" smtClean="0"/>
              <a:t>‹#›</a:t>
            </a:fld>
            <a:endParaRPr lang="en-US"/>
          </a:p>
        </p:txBody>
      </p:sp>
    </p:spTree>
    <p:extLst>
      <p:ext uri="{BB962C8B-B14F-4D97-AF65-F5344CB8AC3E}">
        <p14:creationId xmlns:p14="http://schemas.microsoft.com/office/powerpoint/2010/main" val="26654632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F3F2399E-DF83-4A61-B47C-06E86F1FEAD4}" type="datetimeFigureOut">
              <a:rPr lang="en-US" smtClean="0"/>
              <a:t>5/31/2024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7A8C28-FBD9-455A-ABB0-0F19C222E841}"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9371406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3F2399E-DF83-4A61-B47C-06E86F1FEAD4}" type="datetimeFigureOut">
              <a:rPr lang="en-US" smtClean="0"/>
              <a:t>5/31/2024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7A8C28-FBD9-455A-ABB0-0F19C222E841}" type="slidenum">
              <a:rPr lang="en-US" smtClean="0"/>
              <a:t>‹#›</a:t>
            </a:fld>
            <a:endParaRPr lang="en-US"/>
          </a:p>
        </p:txBody>
      </p:sp>
    </p:spTree>
    <p:extLst>
      <p:ext uri="{BB962C8B-B14F-4D97-AF65-F5344CB8AC3E}">
        <p14:creationId xmlns:p14="http://schemas.microsoft.com/office/powerpoint/2010/main" val="11144793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3F2399E-DF83-4A61-B47C-06E86F1FEAD4}" type="datetimeFigureOut">
              <a:rPr lang="en-US" smtClean="0"/>
              <a:t>5/31/2024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7A8C28-FBD9-455A-ABB0-0F19C222E841}" type="slidenum">
              <a:rPr lang="en-US" smtClean="0"/>
              <a:t>‹#›</a:t>
            </a:fld>
            <a:endParaRPr lang="en-US"/>
          </a:p>
        </p:txBody>
      </p:sp>
    </p:spTree>
    <p:extLst>
      <p:ext uri="{BB962C8B-B14F-4D97-AF65-F5344CB8AC3E}">
        <p14:creationId xmlns:p14="http://schemas.microsoft.com/office/powerpoint/2010/main" val="10737211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3F2399E-DF83-4A61-B47C-06E86F1FEAD4}" type="datetimeFigureOut">
              <a:rPr lang="en-US" smtClean="0"/>
              <a:t>5/31/2024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7A8C28-FBD9-455A-ABB0-0F19C222E841}" type="slidenum">
              <a:rPr lang="en-US" smtClean="0"/>
              <a:t>‹#›</a:t>
            </a:fld>
            <a:endParaRPr lang="en-US"/>
          </a:p>
        </p:txBody>
      </p:sp>
    </p:spTree>
    <p:extLst>
      <p:ext uri="{BB962C8B-B14F-4D97-AF65-F5344CB8AC3E}">
        <p14:creationId xmlns:p14="http://schemas.microsoft.com/office/powerpoint/2010/main" val="24584604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3F2399E-DF83-4A61-B47C-06E86F1FEAD4}" type="datetimeFigureOut">
              <a:rPr lang="en-US" smtClean="0"/>
              <a:t>5/31/2024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7A8C28-FBD9-455A-ABB0-0F19C222E841}" type="slidenum">
              <a:rPr lang="en-US" smtClean="0"/>
              <a:t>‹#›</a:t>
            </a:fld>
            <a:endParaRPr lang="en-US"/>
          </a:p>
        </p:txBody>
      </p:sp>
    </p:spTree>
    <p:extLst>
      <p:ext uri="{BB962C8B-B14F-4D97-AF65-F5344CB8AC3E}">
        <p14:creationId xmlns:p14="http://schemas.microsoft.com/office/powerpoint/2010/main" val="35344520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3F2399E-DF83-4A61-B47C-06E86F1FEAD4}" type="datetimeFigureOut">
              <a:rPr lang="en-US" smtClean="0"/>
              <a:t>5/31/2024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7A8C28-FBD9-455A-ABB0-0F19C222E841}" type="slidenum">
              <a:rPr lang="en-US" smtClean="0"/>
              <a:t>‹#›</a:t>
            </a:fld>
            <a:endParaRPr lang="en-US"/>
          </a:p>
        </p:txBody>
      </p:sp>
    </p:spTree>
    <p:extLst>
      <p:ext uri="{BB962C8B-B14F-4D97-AF65-F5344CB8AC3E}">
        <p14:creationId xmlns:p14="http://schemas.microsoft.com/office/powerpoint/2010/main" val="12492933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F3F2399E-DF83-4A61-B47C-06E86F1FEAD4}" type="datetimeFigureOut">
              <a:rPr lang="en-US" smtClean="0"/>
              <a:t>5/31/2024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7A8C28-FBD9-455A-ABB0-0F19C222E841}" type="slidenum">
              <a:rPr lang="en-US" smtClean="0"/>
              <a:t>‹#›</a:t>
            </a:fld>
            <a:endParaRPr lang="en-US"/>
          </a:p>
        </p:txBody>
      </p:sp>
    </p:spTree>
    <p:extLst>
      <p:ext uri="{BB962C8B-B14F-4D97-AF65-F5344CB8AC3E}">
        <p14:creationId xmlns:p14="http://schemas.microsoft.com/office/powerpoint/2010/main" val="1968233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3F2399E-DF83-4A61-B47C-06E86F1FEAD4}" type="datetimeFigureOut">
              <a:rPr lang="en-US" smtClean="0"/>
              <a:t>5/31/2024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7A8C28-FBD9-455A-ABB0-0F19C222E841}" type="slidenum">
              <a:rPr lang="en-US" smtClean="0"/>
              <a:t>‹#›</a:t>
            </a:fld>
            <a:endParaRPr lang="en-US"/>
          </a:p>
        </p:txBody>
      </p:sp>
    </p:spTree>
    <p:extLst>
      <p:ext uri="{BB962C8B-B14F-4D97-AF65-F5344CB8AC3E}">
        <p14:creationId xmlns:p14="http://schemas.microsoft.com/office/powerpoint/2010/main" val="13456595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3F2399E-DF83-4A61-B47C-06E86F1FEAD4}" type="datetimeFigureOut">
              <a:rPr lang="en-US" smtClean="0"/>
              <a:t>5/31/2024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7A8C28-FBD9-455A-ABB0-0F19C222E841}" type="slidenum">
              <a:rPr lang="en-US" smtClean="0"/>
              <a:t>‹#›</a:t>
            </a:fld>
            <a:endParaRPr lang="en-US"/>
          </a:p>
        </p:txBody>
      </p:sp>
    </p:spTree>
    <p:extLst>
      <p:ext uri="{BB962C8B-B14F-4D97-AF65-F5344CB8AC3E}">
        <p14:creationId xmlns:p14="http://schemas.microsoft.com/office/powerpoint/2010/main" val="9769109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3F2399E-DF83-4A61-B47C-06E86F1FEAD4}" type="datetimeFigureOut">
              <a:rPr lang="en-US" smtClean="0"/>
              <a:t>5/31/2024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7A8C28-FBD9-455A-ABB0-0F19C222E841}" type="slidenum">
              <a:rPr lang="en-US" smtClean="0"/>
              <a:t>‹#›</a:t>
            </a:fld>
            <a:endParaRPr lang="en-US"/>
          </a:p>
        </p:txBody>
      </p:sp>
    </p:spTree>
    <p:extLst>
      <p:ext uri="{BB962C8B-B14F-4D97-AF65-F5344CB8AC3E}">
        <p14:creationId xmlns:p14="http://schemas.microsoft.com/office/powerpoint/2010/main" val="11549828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F3F2399E-DF83-4A61-B47C-06E86F1FEAD4}" type="datetimeFigureOut">
              <a:rPr lang="en-US" smtClean="0"/>
              <a:t>5/31/2024</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147A8C28-FBD9-455A-ABB0-0F19C222E841}" type="slidenum">
              <a:rPr lang="en-US" smtClean="0"/>
              <a:t>‹#›</a:t>
            </a:fld>
            <a:endParaRPr lang="en-US"/>
          </a:p>
        </p:txBody>
      </p:sp>
    </p:spTree>
    <p:extLst>
      <p:ext uri="{BB962C8B-B14F-4D97-AF65-F5344CB8AC3E}">
        <p14:creationId xmlns:p14="http://schemas.microsoft.com/office/powerpoint/2010/main" val="1626315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F3F2399E-DF83-4A61-B47C-06E86F1FEAD4}" type="datetimeFigureOut">
              <a:rPr lang="en-US" smtClean="0"/>
              <a:t>5/31/2024</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147A8C28-FBD9-455A-ABB0-0F19C222E841}" type="slidenum">
              <a:rPr lang="en-US" smtClean="0"/>
              <a:t>‹#›</a:t>
            </a:fld>
            <a:endParaRPr lang="en-US"/>
          </a:p>
        </p:txBody>
      </p:sp>
    </p:spTree>
    <p:extLst>
      <p:ext uri="{BB962C8B-B14F-4D97-AF65-F5344CB8AC3E}">
        <p14:creationId xmlns:p14="http://schemas.microsoft.com/office/powerpoint/2010/main" val="16196462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7" name="Date Placeholder 4"/>
          <p:cNvSpPr>
            <a:spLocks noGrp="1"/>
          </p:cNvSpPr>
          <p:nvPr>
            <p:ph type="dt" sz="half" idx="10"/>
          </p:nvPr>
        </p:nvSpPr>
        <p:spPr/>
        <p:txBody>
          <a:bodyPr/>
          <a:lstStyle/>
          <a:p>
            <a:fld id="{F3F2399E-DF83-4A61-B47C-06E86F1FEAD4}" type="datetimeFigureOut">
              <a:rPr lang="en-US" smtClean="0"/>
              <a:t>5/31/2024</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147A8C28-FBD9-455A-ABB0-0F19C222E841}" type="slidenum">
              <a:rPr lang="en-US" smtClean="0"/>
              <a:t>‹#›</a:t>
            </a:fld>
            <a:endParaRPr lang="en-US"/>
          </a:p>
        </p:txBody>
      </p:sp>
    </p:spTree>
    <p:extLst>
      <p:ext uri="{BB962C8B-B14F-4D97-AF65-F5344CB8AC3E}">
        <p14:creationId xmlns:p14="http://schemas.microsoft.com/office/powerpoint/2010/main" val="19090970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F3F2399E-DF83-4A61-B47C-06E86F1FEAD4}" type="datetimeFigureOut">
              <a:rPr lang="en-US" smtClean="0"/>
              <a:t>5/31/2024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7A8C28-FBD9-455A-ABB0-0F19C222E841}" type="slidenum">
              <a:rPr lang="en-US" smtClean="0"/>
              <a:t>‹#›</a:t>
            </a:fld>
            <a:endParaRPr lang="en-US"/>
          </a:p>
        </p:txBody>
      </p:sp>
    </p:spTree>
    <p:extLst>
      <p:ext uri="{BB962C8B-B14F-4D97-AF65-F5344CB8AC3E}">
        <p14:creationId xmlns:p14="http://schemas.microsoft.com/office/powerpoint/2010/main" val="40496797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F3F2399E-DF83-4A61-B47C-06E86F1FEAD4}" type="datetimeFigureOut">
              <a:rPr lang="en-US" smtClean="0"/>
              <a:t>5/31/2024</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147A8C28-FBD9-455A-ABB0-0F19C222E841}" type="slidenum">
              <a:rPr lang="en-US" smtClean="0"/>
              <a:t>‹#›</a:t>
            </a:fld>
            <a:endParaRPr lang="en-US"/>
          </a:p>
        </p:txBody>
      </p:sp>
    </p:spTree>
    <p:extLst>
      <p:ext uri="{BB962C8B-B14F-4D97-AF65-F5344CB8AC3E}">
        <p14:creationId xmlns:p14="http://schemas.microsoft.com/office/powerpoint/2010/main" val="3152295011"/>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
          <p:cNvSpPr txBox="1"/>
          <p:nvPr/>
        </p:nvSpPr>
        <p:spPr>
          <a:xfrm>
            <a:off x="133938" y="447969"/>
            <a:ext cx="7232665" cy="532846"/>
          </a:xfrm>
          <a:prstGeom prst="rect">
            <a:avLst/>
          </a:prstGeom>
          <a:noFill/>
          <a:ln>
            <a:noFill/>
          </a:ln>
        </p:spPr>
        <p:txBody>
          <a:bodyPr spcFirstLastPara="1" wrap="square" lIns="58634" tIns="29309" rIns="58634" bIns="29309" anchor="t" anchorCtr="0">
            <a:spAutoFit/>
          </a:bodyPr>
          <a:lstStyle/>
          <a:p>
            <a:pPr>
              <a:buClr>
                <a:srgbClr val="000000"/>
              </a:buClr>
              <a:buSzPts val="4800"/>
            </a:pPr>
            <a:r>
              <a:rPr lang="en-US" sz="3078" b="1">
                <a:solidFill>
                  <a:schemeClr val="dk1"/>
                </a:solidFill>
                <a:latin typeface="Times New Roman"/>
                <a:ea typeface="Times New Roman"/>
                <a:cs typeface="Times New Roman"/>
                <a:sym typeface="Times New Roman"/>
              </a:rPr>
              <a:t>Institute of Emerging Careers</a:t>
            </a:r>
            <a:endParaRPr sz="3078" b="1">
              <a:solidFill>
                <a:schemeClr val="dk1"/>
              </a:solidFill>
              <a:latin typeface="Arial"/>
              <a:ea typeface="Arial"/>
              <a:cs typeface="Arial"/>
              <a:sym typeface="Arial"/>
            </a:endParaRPr>
          </a:p>
        </p:txBody>
      </p:sp>
      <p:grpSp>
        <p:nvGrpSpPr>
          <p:cNvPr id="90" name="Google Shape;90;p1"/>
          <p:cNvGrpSpPr/>
          <p:nvPr/>
        </p:nvGrpSpPr>
        <p:grpSpPr>
          <a:xfrm>
            <a:off x="62" y="3032194"/>
            <a:ext cx="2651767" cy="428185"/>
            <a:chOff x="601553" y="8642689"/>
            <a:chExt cx="3734795" cy="354323"/>
          </a:xfrm>
        </p:grpSpPr>
        <p:sp>
          <p:nvSpPr>
            <p:cNvPr id="91" name="Google Shape;91;p1"/>
            <p:cNvSpPr/>
            <p:nvPr/>
          </p:nvSpPr>
          <p:spPr>
            <a:xfrm>
              <a:off x="601553" y="8642693"/>
              <a:ext cx="3321810" cy="354319"/>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C55A11"/>
            </a:solidFill>
            <a:ln>
              <a:noFill/>
            </a:ln>
            <a:effectLst>
              <a:outerShdw blurRad="44450" dist="27940" dir="5400000" algn="ctr">
                <a:srgbClr val="000000">
                  <a:alpha val="31372"/>
                </a:srgbClr>
              </a:outerShdw>
            </a:effectLst>
          </p:spPr>
          <p:txBody>
            <a:bodyPr spcFirstLastPara="1" wrap="square" lIns="0" tIns="0" rIns="0" bIns="0" anchor="t" anchorCtr="0">
              <a:noAutofit/>
            </a:bodyPr>
            <a:lstStyle/>
            <a:p>
              <a:pPr>
                <a:buClr>
                  <a:srgbClr val="000000"/>
                </a:buClr>
                <a:buSzPts val="3600"/>
              </a:pPr>
              <a:r>
                <a:rPr lang="en-US" sz="2309">
                  <a:solidFill>
                    <a:schemeClr val="lt1"/>
                  </a:solidFill>
                  <a:latin typeface="Calibri"/>
                  <a:ea typeface="Calibri"/>
                  <a:cs typeface="Calibri"/>
                  <a:sym typeface="Calibri"/>
                </a:rPr>
                <a:t>	Presented by</a:t>
              </a:r>
              <a:endParaRPr sz="1154">
                <a:solidFill>
                  <a:schemeClr val="lt1"/>
                </a:solidFill>
                <a:latin typeface="Calibri"/>
                <a:ea typeface="Calibri"/>
                <a:cs typeface="Calibri"/>
                <a:sym typeface="Calibri"/>
              </a:endParaRPr>
            </a:p>
          </p:txBody>
        </p:sp>
        <p:sp>
          <p:nvSpPr>
            <p:cNvPr id="92" name="Google Shape;92;p1"/>
            <p:cNvSpPr/>
            <p:nvPr/>
          </p:nvSpPr>
          <p:spPr>
            <a:xfrm>
              <a:off x="3621605" y="8642689"/>
              <a:ext cx="714743" cy="354319"/>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C55A11"/>
            </a:solidFill>
            <a:ln>
              <a:noFill/>
            </a:ln>
            <a:effectLst>
              <a:outerShdw blurRad="44450" dist="27940" dir="5400000" algn="ctr">
                <a:srgbClr val="000000">
                  <a:alpha val="31372"/>
                </a:srgbClr>
              </a:outerShdw>
            </a:effectLst>
          </p:spPr>
          <p:txBody>
            <a:bodyPr spcFirstLastPara="1" wrap="square" lIns="0" tIns="0" rIns="0" bIns="0" anchor="t" anchorCtr="0">
              <a:noAutofit/>
            </a:bodyPr>
            <a:lstStyle/>
            <a:p>
              <a:pPr>
                <a:buClr>
                  <a:srgbClr val="000000"/>
                </a:buClr>
                <a:buSzPts val="1800"/>
              </a:pPr>
              <a:endParaRPr sz="1154">
                <a:solidFill>
                  <a:schemeClr val="dk1"/>
                </a:solidFill>
                <a:latin typeface="Calibri"/>
                <a:ea typeface="Calibri"/>
                <a:cs typeface="Calibri"/>
                <a:sym typeface="Calibri"/>
              </a:endParaRPr>
            </a:p>
          </p:txBody>
        </p:sp>
      </p:grpSp>
      <p:grpSp>
        <p:nvGrpSpPr>
          <p:cNvPr id="93" name="Google Shape;93;p1"/>
          <p:cNvGrpSpPr/>
          <p:nvPr/>
        </p:nvGrpSpPr>
        <p:grpSpPr>
          <a:xfrm>
            <a:off x="9765939" y="3032197"/>
            <a:ext cx="2425993" cy="428183"/>
            <a:chOff x="-301759" y="8642690"/>
            <a:chExt cx="4225122" cy="354322"/>
          </a:xfrm>
        </p:grpSpPr>
        <p:sp>
          <p:nvSpPr>
            <p:cNvPr id="94" name="Google Shape;94;p1"/>
            <p:cNvSpPr/>
            <p:nvPr/>
          </p:nvSpPr>
          <p:spPr>
            <a:xfrm>
              <a:off x="0" y="8642690"/>
              <a:ext cx="3923363" cy="354319"/>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C55A11"/>
            </a:solidFill>
            <a:ln>
              <a:noFill/>
            </a:ln>
            <a:effectLst>
              <a:outerShdw blurRad="44450" dist="27940" dir="5400000" algn="ctr">
                <a:srgbClr val="000000">
                  <a:alpha val="31372"/>
                </a:srgbClr>
              </a:outerShdw>
            </a:effectLst>
          </p:spPr>
          <p:txBody>
            <a:bodyPr spcFirstLastPara="1" wrap="square" lIns="0" tIns="0" rIns="0" bIns="0" anchor="t" anchorCtr="0">
              <a:noAutofit/>
            </a:bodyPr>
            <a:lstStyle/>
            <a:p>
              <a:pPr>
                <a:buClr>
                  <a:srgbClr val="000000"/>
                </a:buClr>
                <a:buSzPts val="3600"/>
              </a:pPr>
              <a:r>
                <a:rPr lang="en-US" sz="2309">
                  <a:solidFill>
                    <a:schemeClr val="lt1"/>
                  </a:solidFill>
                  <a:latin typeface="Calibri"/>
                  <a:ea typeface="Calibri"/>
                  <a:cs typeface="Calibri"/>
                  <a:sym typeface="Calibri"/>
                </a:rPr>
                <a:t>	Guided by</a:t>
              </a:r>
              <a:endParaRPr sz="1154">
                <a:solidFill>
                  <a:schemeClr val="lt1"/>
                </a:solidFill>
                <a:latin typeface="Calibri"/>
                <a:ea typeface="Calibri"/>
                <a:cs typeface="Calibri"/>
                <a:sym typeface="Calibri"/>
              </a:endParaRPr>
            </a:p>
          </p:txBody>
        </p:sp>
        <p:sp>
          <p:nvSpPr>
            <p:cNvPr id="95" name="Google Shape;95;p1"/>
            <p:cNvSpPr/>
            <p:nvPr/>
          </p:nvSpPr>
          <p:spPr>
            <a:xfrm>
              <a:off x="-301759" y="8642693"/>
              <a:ext cx="714743" cy="354319"/>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C55A11"/>
            </a:solidFill>
            <a:ln>
              <a:noFill/>
            </a:ln>
            <a:effectLst>
              <a:outerShdw blurRad="44450" dist="27940" dir="5400000" algn="ctr">
                <a:srgbClr val="000000">
                  <a:alpha val="31372"/>
                </a:srgbClr>
              </a:outerShdw>
            </a:effectLst>
          </p:spPr>
          <p:txBody>
            <a:bodyPr spcFirstLastPara="1" wrap="square" lIns="0" tIns="0" rIns="0" bIns="0" anchor="t" anchorCtr="0">
              <a:noAutofit/>
            </a:bodyPr>
            <a:lstStyle/>
            <a:p>
              <a:pPr>
                <a:buClr>
                  <a:srgbClr val="000000"/>
                </a:buClr>
                <a:buSzPts val="1800"/>
              </a:pPr>
              <a:endParaRPr sz="1154">
                <a:solidFill>
                  <a:schemeClr val="dk1"/>
                </a:solidFill>
                <a:latin typeface="Calibri"/>
                <a:ea typeface="Calibri"/>
                <a:cs typeface="Calibri"/>
                <a:sym typeface="Calibri"/>
              </a:endParaRPr>
            </a:p>
          </p:txBody>
        </p:sp>
      </p:grpSp>
      <p:sp>
        <p:nvSpPr>
          <p:cNvPr id="96" name="Google Shape;96;p1"/>
          <p:cNvSpPr txBox="1"/>
          <p:nvPr/>
        </p:nvSpPr>
        <p:spPr>
          <a:xfrm>
            <a:off x="24834" y="3782331"/>
            <a:ext cx="2834423" cy="374983"/>
          </a:xfrm>
          <a:prstGeom prst="rect">
            <a:avLst/>
          </a:prstGeom>
          <a:noFill/>
          <a:ln>
            <a:noFill/>
          </a:ln>
        </p:spPr>
        <p:txBody>
          <a:bodyPr spcFirstLastPara="1" wrap="square" lIns="58634" tIns="29309" rIns="58634" bIns="29309" anchor="t" anchorCtr="0">
            <a:spAutoFit/>
          </a:bodyPr>
          <a:lstStyle/>
          <a:p>
            <a:pPr algn="ctr"/>
            <a:r>
              <a:rPr lang="en-US" sz="2052" b="1" dirty="0">
                <a:solidFill>
                  <a:schemeClr val="dk1"/>
                </a:solidFill>
              </a:rPr>
              <a:t>MUHAMMAD YOUSAF</a:t>
            </a:r>
            <a:endParaRPr sz="1154" dirty="0"/>
          </a:p>
        </p:txBody>
      </p:sp>
      <p:sp>
        <p:nvSpPr>
          <p:cNvPr id="97" name="Google Shape;97;p1"/>
          <p:cNvSpPr txBox="1"/>
          <p:nvPr/>
        </p:nvSpPr>
        <p:spPr>
          <a:xfrm>
            <a:off x="9946263" y="3782242"/>
            <a:ext cx="2357466" cy="690774"/>
          </a:xfrm>
          <a:prstGeom prst="rect">
            <a:avLst/>
          </a:prstGeom>
          <a:noFill/>
          <a:ln>
            <a:noFill/>
          </a:ln>
        </p:spPr>
        <p:txBody>
          <a:bodyPr spcFirstLastPara="1" wrap="square" lIns="58634" tIns="29309" rIns="58634" bIns="29309" anchor="t" anchorCtr="0">
            <a:spAutoFit/>
          </a:bodyPr>
          <a:lstStyle/>
          <a:p>
            <a:pPr>
              <a:buClr>
                <a:srgbClr val="000000"/>
              </a:buClr>
              <a:buSzPts val="3200"/>
            </a:pPr>
            <a:r>
              <a:rPr lang="en-US" sz="2052" b="1" dirty="0" smtClean="0">
                <a:solidFill>
                  <a:schemeClr val="dk1"/>
                </a:solidFill>
                <a:latin typeface="Calibri"/>
                <a:cs typeface="Calibri"/>
                <a:sym typeface="Calibri"/>
              </a:rPr>
              <a:t> SIR MISBHA </a:t>
            </a:r>
            <a:endParaRPr lang="en-US" sz="2052" b="1" dirty="0">
              <a:solidFill>
                <a:schemeClr val="dk1"/>
              </a:solidFill>
              <a:latin typeface="Calibri"/>
              <a:cs typeface="Calibri"/>
              <a:sym typeface="Calibri"/>
            </a:endParaRPr>
          </a:p>
          <a:p>
            <a:pPr>
              <a:buClr>
                <a:srgbClr val="000000"/>
              </a:buClr>
              <a:buSzPts val="3200"/>
            </a:pPr>
            <a:r>
              <a:rPr lang="en-US" sz="2052" b="1" dirty="0" smtClean="0">
                <a:solidFill>
                  <a:schemeClr val="dk1"/>
                </a:solidFill>
                <a:latin typeface="Calibri"/>
                <a:ea typeface="Arial"/>
                <a:cs typeface="Calibri"/>
                <a:sym typeface="Calibri"/>
              </a:rPr>
              <a:t>MAM MARYAM</a:t>
            </a:r>
            <a:endParaRPr sz="2052" b="1" dirty="0">
              <a:solidFill>
                <a:srgbClr val="000000"/>
              </a:solidFill>
              <a:latin typeface="Arial"/>
              <a:ea typeface="Arial"/>
              <a:cs typeface="Arial"/>
              <a:sym typeface="Arial"/>
            </a:endParaRPr>
          </a:p>
        </p:txBody>
      </p:sp>
      <p:grpSp>
        <p:nvGrpSpPr>
          <p:cNvPr id="98" name="Google Shape;98;p1"/>
          <p:cNvGrpSpPr/>
          <p:nvPr/>
        </p:nvGrpSpPr>
        <p:grpSpPr>
          <a:xfrm>
            <a:off x="9586539" y="343117"/>
            <a:ext cx="2225593" cy="1965173"/>
            <a:chOff x="601411" y="420612"/>
            <a:chExt cx="3470277" cy="3064214"/>
          </a:xfrm>
        </p:grpSpPr>
        <p:sp>
          <p:nvSpPr>
            <p:cNvPr id="99" name="Google Shape;99;p1"/>
            <p:cNvSpPr/>
            <p:nvPr/>
          </p:nvSpPr>
          <p:spPr>
            <a:xfrm>
              <a:off x="601411" y="420612"/>
              <a:ext cx="3470277" cy="3064214"/>
            </a:xfrm>
            <a:prstGeom prst="ellipse">
              <a:avLst/>
            </a:prstGeom>
            <a:blipFill rotWithShape="1">
              <a:blip r:embed="rId3">
                <a:alphaModFix/>
              </a:blip>
              <a:stretch>
                <a:fillRect l="-7998" r="-7999"/>
              </a:stretch>
            </a:blipFill>
            <a:ln w="25400" cap="flat" cmpd="sng">
              <a:solidFill>
                <a:schemeClr val="lt1"/>
              </a:solidFill>
              <a:prstDash val="solid"/>
              <a:round/>
              <a:headEnd type="none" w="sm" len="sm"/>
              <a:tailEnd type="none" w="sm" len="sm"/>
            </a:ln>
          </p:spPr>
          <p:txBody>
            <a:bodyPr spcFirstLastPara="1" wrap="square" lIns="58634" tIns="58634" rIns="58634" bIns="58634" anchor="ctr" anchorCtr="0">
              <a:noAutofit/>
            </a:bodyPr>
            <a:lstStyle/>
            <a:p>
              <a:endParaRPr sz="1154"/>
            </a:p>
          </p:txBody>
        </p:sp>
        <p:sp>
          <p:nvSpPr>
            <p:cNvPr id="100" name="Google Shape;100;p1"/>
            <p:cNvSpPr/>
            <p:nvPr/>
          </p:nvSpPr>
          <p:spPr>
            <a:xfrm>
              <a:off x="1585730" y="2304891"/>
              <a:ext cx="1492452" cy="769545"/>
            </a:xfrm>
            <a:prstGeom prst="rect">
              <a:avLst/>
            </a:prstGeom>
            <a:noFill/>
            <a:ln>
              <a:noFill/>
            </a:ln>
          </p:spPr>
          <p:txBody>
            <a:bodyPr spcFirstLastPara="1" wrap="square" lIns="58634" tIns="58634" rIns="58634" bIns="58634" anchor="ctr" anchorCtr="0">
              <a:noAutofit/>
            </a:bodyPr>
            <a:lstStyle/>
            <a:p>
              <a:endParaRPr sz="1154"/>
            </a:p>
          </p:txBody>
        </p:sp>
        <p:sp>
          <p:nvSpPr>
            <p:cNvPr id="101" name="Google Shape;101;p1"/>
            <p:cNvSpPr txBox="1"/>
            <p:nvPr/>
          </p:nvSpPr>
          <p:spPr>
            <a:xfrm>
              <a:off x="1585730" y="2304891"/>
              <a:ext cx="1492452" cy="769545"/>
            </a:xfrm>
            <a:prstGeom prst="rect">
              <a:avLst/>
            </a:prstGeom>
            <a:noFill/>
            <a:ln>
              <a:noFill/>
            </a:ln>
          </p:spPr>
          <p:txBody>
            <a:bodyPr spcFirstLastPara="1" wrap="square" lIns="0" tIns="0" rIns="0" bIns="0" anchor="b" anchorCtr="0">
              <a:noAutofit/>
            </a:bodyPr>
            <a:lstStyle/>
            <a:p>
              <a:pPr algn="ctr">
                <a:lnSpc>
                  <a:spcPct val="90000"/>
                </a:lnSpc>
              </a:pPr>
              <a:r>
                <a:rPr lang="en-US" sz="3720">
                  <a:solidFill>
                    <a:srgbClr val="DDEAF6"/>
                  </a:solidFill>
                  <a:latin typeface="Arial"/>
                  <a:ea typeface="Arial"/>
                  <a:cs typeface="Arial"/>
                  <a:sym typeface="Arial"/>
                </a:rPr>
                <a:t>77</a:t>
              </a:r>
              <a:endParaRPr sz="3720">
                <a:solidFill>
                  <a:srgbClr val="DDEAF6"/>
                </a:solidFill>
                <a:latin typeface="Arial"/>
                <a:ea typeface="Arial"/>
                <a:cs typeface="Arial"/>
                <a:sym typeface="Arial"/>
              </a:endParaRPr>
            </a:p>
          </p:txBody>
        </p:sp>
      </p:grpSp>
      <p:sp>
        <p:nvSpPr>
          <p:cNvPr id="102" name="Google Shape;102;p1"/>
          <p:cNvSpPr txBox="1"/>
          <p:nvPr/>
        </p:nvSpPr>
        <p:spPr>
          <a:xfrm>
            <a:off x="2844893" y="1538292"/>
            <a:ext cx="6360713" cy="1144872"/>
          </a:xfrm>
          <a:prstGeom prst="rect">
            <a:avLst/>
          </a:prstGeom>
          <a:noFill/>
          <a:ln>
            <a:noFill/>
          </a:ln>
        </p:spPr>
        <p:txBody>
          <a:bodyPr spcFirstLastPara="1" wrap="square" lIns="58634" tIns="29309" rIns="58634" bIns="29309" anchor="t" anchorCtr="0">
            <a:spAutoFit/>
          </a:bodyPr>
          <a:lstStyle/>
          <a:p>
            <a:r>
              <a:rPr lang="en-US" sz="4233" b="1" dirty="0">
                <a:solidFill>
                  <a:schemeClr val="dk1"/>
                </a:solidFill>
              </a:rPr>
              <a:t>PIZZA SALE</a:t>
            </a:r>
            <a:r>
              <a:rPr lang="en-US" sz="4233" b="1" dirty="0">
                <a:solidFill>
                  <a:schemeClr val="dk1"/>
                </a:solidFill>
                <a:latin typeface="Arial"/>
                <a:ea typeface="Arial"/>
                <a:cs typeface="Arial"/>
                <a:sym typeface="Arial"/>
              </a:rPr>
              <a:t> PROJECT</a:t>
            </a:r>
            <a:endParaRPr sz="1154" dirty="0"/>
          </a:p>
          <a:p>
            <a:r>
              <a:rPr lang="en-US" sz="2822" b="1" dirty="0">
                <a:solidFill>
                  <a:schemeClr val="dk1"/>
                </a:solidFill>
                <a:latin typeface="Arial"/>
                <a:ea typeface="Arial"/>
                <a:cs typeface="Arial"/>
                <a:sym typeface="Arial"/>
              </a:rPr>
              <a:t>             </a:t>
            </a:r>
            <a:r>
              <a:rPr lang="en-US" sz="2822" dirty="0">
                <a:solidFill>
                  <a:schemeClr val="dk1"/>
                </a:solidFill>
                <a:latin typeface="Arial"/>
                <a:ea typeface="Arial"/>
                <a:cs typeface="Arial"/>
                <a:sym typeface="Arial"/>
              </a:rPr>
              <a:t>PRESENTATION</a:t>
            </a:r>
            <a:endParaRPr sz="2822" dirty="0">
              <a:solidFill>
                <a:schemeClr val="dk1"/>
              </a:solidFill>
              <a:latin typeface="Arial"/>
              <a:ea typeface="Arial"/>
              <a:cs typeface="Arial"/>
              <a:sym typeface="Arial"/>
            </a:endParaRPr>
          </a:p>
        </p:txBody>
      </p:sp>
      <p:grpSp>
        <p:nvGrpSpPr>
          <p:cNvPr id="103" name="Google Shape;103;p1"/>
          <p:cNvGrpSpPr/>
          <p:nvPr/>
        </p:nvGrpSpPr>
        <p:grpSpPr>
          <a:xfrm>
            <a:off x="4005065" y="3054909"/>
            <a:ext cx="4164128" cy="3757985"/>
            <a:chOff x="1929089" y="9"/>
            <a:chExt cx="6492955" cy="5859673"/>
          </a:xfrm>
        </p:grpSpPr>
        <p:sp>
          <p:nvSpPr>
            <p:cNvPr id="104" name="Google Shape;104;p1"/>
            <p:cNvSpPr/>
            <p:nvPr/>
          </p:nvSpPr>
          <p:spPr>
            <a:xfrm>
              <a:off x="1929089" y="9"/>
              <a:ext cx="6492955" cy="5859673"/>
            </a:xfrm>
            <a:prstGeom prst="ellipse">
              <a:avLst/>
            </a:prstGeom>
            <a:blipFill rotWithShape="1">
              <a:blip r:embed="rId4">
                <a:alphaModFix/>
              </a:blip>
              <a:stretch>
                <a:fillRect/>
              </a:stretch>
            </a:blipFill>
            <a:ln w="25400" cap="flat" cmpd="sng">
              <a:solidFill>
                <a:schemeClr val="lt1"/>
              </a:solidFill>
              <a:prstDash val="solid"/>
              <a:round/>
              <a:headEnd type="none" w="sm" len="sm"/>
              <a:tailEnd type="none" w="sm" len="sm"/>
            </a:ln>
          </p:spPr>
          <p:txBody>
            <a:bodyPr spcFirstLastPara="1" wrap="square" lIns="58634" tIns="58634" rIns="58634" bIns="58634" anchor="ctr" anchorCtr="0">
              <a:noAutofit/>
            </a:bodyPr>
            <a:lstStyle/>
            <a:p>
              <a:endParaRPr sz="1154"/>
            </a:p>
          </p:txBody>
        </p:sp>
        <p:sp>
          <p:nvSpPr>
            <p:cNvPr id="105" name="Google Shape;105;p1"/>
            <p:cNvSpPr/>
            <p:nvPr/>
          </p:nvSpPr>
          <p:spPr>
            <a:xfrm>
              <a:off x="3531078" y="3146394"/>
              <a:ext cx="3288977" cy="1595725"/>
            </a:xfrm>
            <a:prstGeom prst="rect">
              <a:avLst/>
            </a:prstGeom>
            <a:noFill/>
            <a:ln>
              <a:noFill/>
            </a:ln>
          </p:spPr>
          <p:txBody>
            <a:bodyPr spcFirstLastPara="1" wrap="square" lIns="58634" tIns="58634" rIns="58634" bIns="58634" anchor="ctr" anchorCtr="0">
              <a:noAutofit/>
            </a:bodyPr>
            <a:lstStyle/>
            <a:p>
              <a:endParaRPr sz="1154"/>
            </a:p>
          </p:txBody>
        </p:sp>
        <p:sp>
          <p:nvSpPr>
            <p:cNvPr id="106" name="Google Shape;106;p1"/>
            <p:cNvSpPr txBox="1"/>
            <p:nvPr/>
          </p:nvSpPr>
          <p:spPr>
            <a:xfrm>
              <a:off x="3531078" y="3146394"/>
              <a:ext cx="3288977" cy="1595725"/>
            </a:xfrm>
            <a:prstGeom prst="rect">
              <a:avLst/>
            </a:prstGeom>
            <a:noFill/>
            <a:ln>
              <a:noFill/>
            </a:ln>
          </p:spPr>
          <p:txBody>
            <a:bodyPr spcFirstLastPara="1" wrap="square" lIns="0" tIns="0" rIns="0" bIns="0" anchor="b" anchorCtr="0">
              <a:noAutofit/>
            </a:bodyPr>
            <a:lstStyle/>
            <a:p>
              <a:pPr algn="ctr">
                <a:lnSpc>
                  <a:spcPct val="90000"/>
                </a:lnSpc>
              </a:pPr>
              <a:endParaRPr sz="4168">
                <a:solidFill>
                  <a:srgbClr val="272023"/>
                </a:solidFill>
                <a:latin typeface="Arial"/>
                <a:ea typeface="Arial"/>
                <a:cs typeface="Arial"/>
                <a:sym typeface="Arial"/>
              </a:endParaRPr>
            </a:p>
          </p:txBody>
        </p:sp>
      </p:grpSp>
    </p:spTree>
    <p:extLst>
      <p:ext uri="{BB962C8B-B14F-4D97-AF65-F5344CB8AC3E}">
        <p14:creationId xmlns:p14="http://schemas.microsoft.com/office/powerpoint/2010/main" val="794416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anim calcmode="lin" valueType="num">
                                      <p:cBhvr additive="base">
                                        <p:cTn id="7" dur="500" fill="hold"/>
                                        <p:tgtEl>
                                          <p:spTgt spid="97"/>
                                        </p:tgtEl>
                                        <p:attrNameLst>
                                          <p:attrName>ppt_x</p:attrName>
                                        </p:attrNameLst>
                                      </p:cBhvr>
                                      <p:tavLst>
                                        <p:tav tm="0">
                                          <p:val>
                                            <p:strVal val="#ppt_x"/>
                                          </p:val>
                                        </p:tav>
                                        <p:tav tm="100000">
                                          <p:val>
                                            <p:strVal val="#ppt_x"/>
                                          </p:val>
                                        </p:tav>
                                      </p:tavLst>
                                    </p:anim>
                                    <p:anim calcmode="lin" valueType="num">
                                      <p:cBhvr additive="base">
                                        <p:cTn id="8" dur="500" fill="hold"/>
                                        <p:tgtEl>
                                          <p:spTgt spid="9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96"/>
                                        </p:tgtEl>
                                        <p:attrNameLst>
                                          <p:attrName>style.visibility</p:attrName>
                                        </p:attrNameLst>
                                      </p:cBhvr>
                                      <p:to>
                                        <p:strVal val="visible"/>
                                      </p:to>
                                    </p:set>
                                    <p:animEffect transition="in" filter="fade">
                                      <p:cBhvr>
                                        <p:cTn id="13" dur="1000"/>
                                        <p:tgtEl>
                                          <p:spTgt spid="96"/>
                                        </p:tgtEl>
                                      </p:cBhvr>
                                    </p:animEffect>
                                    <p:anim calcmode="lin" valueType="num">
                                      <p:cBhvr>
                                        <p:cTn id="14" dur="1000" fill="hold"/>
                                        <p:tgtEl>
                                          <p:spTgt spid="96"/>
                                        </p:tgtEl>
                                        <p:attrNameLst>
                                          <p:attrName>ppt_x</p:attrName>
                                        </p:attrNameLst>
                                      </p:cBhvr>
                                      <p:tavLst>
                                        <p:tav tm="0">
                                          <p:val>
                                            <p:strVal val="#ppt_x"/>
                                          </p:val>
                                        </p:tav>
                                        <p:tav tm="100000">
                                          <p:val>
                                            <p:strVal val="#ppt_x"/>
                                          </p:val>
                                        </p:tav>
                                      </p:tavLst>
                                    </p:anim>
                                    <p:anim calcmode="lin" valueType="num">
                                      <p:cBhvr>
                                        <p:cTn id="15" dur="1000" fill="hold"/>
                                        <p:tgtEl>
                                          <p:spTgt spid="9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98"/>
                                        </p:tgtEl>
                                        <p:attrNameLst>
                                          <p:attrName>style.visibility</p:attrName>
                                        </p:attrNameLst>
                                      </p:cBhvr>
                                      <p:to>
                                        <p:strVal val="visible"/>
                                      </p:to>
                                    </p:set>
                                    <p:animEffect transition="in" filter="circle(in)">
                                      <p:cBhvr>
                                        <p:cTn id="20" dur="20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9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362858"/>
            <a:ext cx="3170303" cy="1886856"/>
          </a:xfrm>
        </p:spPr>
        <p:txBody>
          <a:bodyPr/>
          <a:lstStyle/>
          <a:p>
            <a:r>
              <a:rPr lang="en-US" dirty="0" smtClean="0"/>
              <a:t>ERD:</a:t>
            </a:r>
            <a:br>
              <a:rPr lang="en-US" dirty="0" smtClean="0"/>
            </a:br>
            <a:r>
              <a:rPr lang="en-US" dirty="0" smtClean="0"/>
              <a:t>ORDERS:</a:t>
            </a:r>
            <a:endParaRPr lang="en-US" dirty="0"/>
          </a:p>
        </p:txBody>
      </p:sp>
      <p:sp>
        <p:nvSpPr>
          <p:cNvPr id="4" name="Rectangle 1"/>
          <p:cNvSpPr>
            <a:spLocks noGrp="1" noChangeArrowheads="1"/>
          </p:cNvSpPr>
          <p:nvPr>
            <p:ph type="body" sz="half" idx="2"/>
          </p:nvPr>
        </p:nvSpPr>
        <p:spPr bwMode="auto">
          <a:xfrm>
            <a:off x="1155700" y="2416052"/>
            <a:ext cx="7994817" cy="236403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9025" rIns="0" bIns="11902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Arial" panose="020B0604020202020204" pitchFamily="34" charset="0"/>
              </a:rPr>
              <a:t>OODFJ</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smtClean="0">
                <a:ln>
                  <a:noFill/>
                </a:ln>
                <a:solidFill>
                  <a:srgbClr val="0D0D0D"/>
                </a:solidFill>
                <a:effectLst/>
                <a:latin typeface="ui-sans-serif"/>
              </a:rPr>
              <a:t>Attributes:</a:t>
            </a:r>
            <a:endParaRPr kumimoji="0" lang="en-US" altLang="en-US" sz="2400" b="0" i="0" u="none" strike="noStrike" cap="none" normalizeH="0" baseline="0" dirty="0" smtClean="0">
              <a:ln>
                <a:noFill/>
              </a:ln>
              <a:solidFill>
                <a:srgbClr val="0D0D0D"/>
              </a:solidFill>
              <a:effectLst/>
              <a:latin typeface="ui-sans-serif"/>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smtClean="0">
                <a:ln>
                  <a:noFill/>
                </a:ln>
                <a:solidFill>
                  <a:srgbClr val="0D0D0D"/>
                </a:solidFill>
                <a:effectLst/>
                <a:latin typeface="ui-monospace"/>
              </a:rPr>
              <a:t>order_id</a:t>
            </a:r>
            <a:r>
              <a:rPr kumimoji="0" lang="en-US" altLang="en-US" sz="2400" b="0" i="0" u="none" strike="noStrike" cap="none" normalizeH="0" baseline="0" dirty="0" smtClean="0">
                <a:ln>
                  <a:noFill/>
                </a:ln>
                <a:solidFill>
                  <a:srgbClr val="0D0D0D"/>
                </a:solidFill>
                <a:effectLst/>
                <a:latin typeface="ui-sans-serif"/>
              </a:rPr>
              <a:t> (Primary Key): Unique identifier for the order.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err="1" smtClean="0">
                <a:ln>
                  <a:noFill/>
                </a:ln>
                <a:solidFill>
                  <a:srgbClr val="0D0D0D"/>
                </a:solidFill>
                <a:effectLst/>
                <a:latin typeface="ui-monospace"/>
              </a:rPr>
              <a:t>order_date</a:t>
            </a:r>
            <a:r>
              <a:rPr kumimoji="0" lang="en-US" altLang="en-US" sz="2400" b="0" i="0" u="none" strike="noStrike" cap="none" normalizeH="0" baseline="0" dirty="0" smtClean="0">
                <a:ln>
                  <a:noFill/>
                </a:ln>
                <a:solidFill>
                  <a:srgbClr val="0D0D0D"/>
                </a:solidFill>
                <a:effectLst/>
                <a:latin typeface="ui-sans-serif"/>
              </a:rPr>
              <a:t>: Date when the order was placed.</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err="1" smtClean="0">
                <a:ln>
                  <a:noFill/>
                </a:ln>
                <a:solidFill>
                  <a:srgbClr val="0D0D0D"/>
                </a:solidFill>
                <a:effectLst/>
                <a:latin typeface="ui-monospace"/>
              </a:rPr>
              <a:t>order_time</a:t>
            </a:r>
            <a:r>
              <a:rPr kumimoji="0" lang="en-US" altLang="en-US" sz="2400" b="0" i="0" u="none" strike="noStrike" cap="none" normalizeH="0" baseline="0" dirty="0" smtClean="0">
                <a:ln>
                  <a:noFill/>
                </a:ln>
                <a:solidFill>
                  <a:srgbClr val="0D0D0D"/>
                </a:solidFill>
                <a:effectLst/>
                <a:latin typeface="ui-sans-serif"/>
              </a:rPr>
              <a:t>: Time when the order was placed.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923563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type="title"/>
          </p:nvPr>
        </p:nvSpPr>
        <p:spPr bwMode="auto">
          <a:xfrm>
            <a:off x="646111" y="672910"/>
            <a:ext cx="9869489" cy="30257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19025" rIns="0" bIns="11902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smtClean="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3200" b="1" i="0" u="none" strike="noStrike" cap="none" normalizeH="0" baseline="0" dirty="0" smtClean="0">
                <a:ln>
                  <a:noFill/>
                </a:ln>
                <a:solidFill>
                  <a:schemeClr val="bg1"/>
                </a:solidFill>
                <a:effectLst/>
                <a:latin typeface="ui-sans-serif"/>
              </a:rPr>
              <a:t>Order Details</a:t>
            </a:r>
            <a:endParaRPr kumimoji="0" lang="en-US" altLang="en-US" sz="3200" b="0" i="0" u="none" strike="noStrike" cap="none" normalizeH="0" baseline="0" dirty="0" smtClean="0">
              <a:ln>
                <a:noFill/>
              </a:ln>
              <a:solidFill>
                <a:schemeClr val="bg1"/>
              </a:solidFill>
              <a:effectLst/>
              <a:latin typeface="ui-sans-serif"/>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smtClean="0">
                <a:ln>
                  <a:noFill/>
                </a:ln>
                <a:solidFill>
                  <a:schemeClr val="bg1"/>
                </a:solidFill>
                <a:effectLst/>
                <a:latin typeface="ui-sans-serif"/>
              </a:rPr>
              <a:t>Attributes:</a:t>
            </a:r>
            <a:endParaRPr kumimoji="0" lang="en-US" altLang="en-US" sz="2000" b="0" i="0" u="none" strike="noStrike" cap="none" normalizeH="0" baseline="0" dirty="0" smtClean="0">
              <a:ln>
                <a:noFill/>
              </a:ln>
              <a:solidFill>
                <a:schemeClr val="bg1"/>
              </a:solidFill>
              <a:effectLst/>
              <a:latin typeface="ui-sans-serif"/>
            </a:endParaRP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smtClean="0">
                <a:ln>
                  <a:noFill/>
                </a:ln>
                <a:solidFill>
                  <a:schemeClr val="bg1"/>
                </a:solidFill>
                <a:effectLst/>
                <a:latin typeface="ui-monospace"/>
              </a:rPr>
              <a:t>order_details_id</a:t>
            </a:r>
            <a:r>
              <a:rPr kumimoji="0" lang="en-US" altLang="en-US" sz="2000" b="0" i="0" u="none" strike="noStrike" cap="none" normalizeH="0" baseline="0" dirty="0" smtClean="0">
                <a:ln>
                  <a:noFill/>
                </a:ln>
                <a:solidFill>
                  <a:schemeClr val="bg1"/>
                </a:solidFill>
                <a:effectLst/>
                <a:latin typeface="ui-sans-serif"/>
              </a:rPr>
              <a:t> (Primary Key): Unique identifier for the order details entry.</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smtClean="0">
                <a:ln>
                  <a:noFill/>
                </a:ln>
                <a:solidFill>
                  <a:schemeClr val="bg1"/>
                </a:solidFill>
                <a:effectLst/>
                <a:latin typeface="ui-monospace"/>
              </a:rPr>
              <a:t>order_id</a:t>
            </a:r>
            <a:r>
              <a:rPr kumimoji="0" lang="en-US" altLang="en-US" sz="2000" b="0" i="0" u="none" strike="noStrike" cap="none" normalizeH="0" baseline="0" dirty="0" smtClean="0">
                <a:ln>
                  <a:noFill/>
                </a:ln>
                <a:solidFill>
                  <a:schemeClr val="bg1"/>
                </a:solidFill>
                <a:effectLst/>
                <a:latin typeface="ui-sans-serif"/>
              </a:rPr>
              <a:t> (Foreign Key): Reference to the order.</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smtClean="0">
                <a:ln>
                  <a:noFill/>
                </a:ln>
                <a:solidFill>
                  <a:schemeClr val="bg1"/>
                </a:solidFill>
                <a:effectLst/>
                <a:latin typeface="ui-monospace"/>
              </a:rPr>
              <a:t>pizza_id</a:t>
            </a:r>
            <a:r>
              <a:rPr kumimoji="0" lang="en-US" altLang="en-US" sz="2000" b="0" i="0" u="none" strike="noStrike" cap="none" normalizeH="0" baseline="0" dirty="0" smtClean="0">
                <a:ln>
                  <a:noFill/>
                </a:ln>
                <a:solidFill>
                  <a:schemeClr val="bg1"/>
                </a:solidFill>
                <a:effectLst/>
                <a:latin typeface="ui-sans-serif"/>
              </a:rPr>
              <a:t> (Foreign Key): Reference to the pizza.</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smtClean="0">
                <a:ln>
                  <a:noFill/>
                </a:ln>
                <a:solidFill>
                  <a:schemeClr val="bg1"/>
                </a:solidFill>
                <a:effectLst/>
                <a:latin typeface="ui-monospace"/>
              </a:rPr>
              <a:t>quantity</a:t>
            </a:r>
            <a:r>
              <a:rPr kumimoji="0" lang="en-US" altLang="en-US" sz="2000" b="0" i="0" u="none" strike="noStrike" cap="none" normalizeH="0" baseline="0" dirty="0" smtClean="0">
                <a:ln>
                  <a:noFill/>
                </a:ln>
                <a:solidFill>
                  <a:schemeClr val="bg1"/>
                </a:solidFill>
                <a:effectLst/>
                <a:latin typeface="ui-sans-serif"/>
              </a:rPr>
              <a:t>: Number of pizzas ordered.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100" b="0" i="0" u="none" strike="noStrike" cap="none" normalizeH="0" baseline="0" dirty="0" smtClean="0">
                <a:ln>
                  <a:noFill/>
                </a:ln>
                <a:solidFill>
                  <a:schemeClr val="tx1"/>
                </a:solidFill>
                <a:effectLst/>
              </a:rPr>
              <a:t/>
            </a:r>
            <a:br>
              <a:rPr kumimoji="0" lang="en-US" altLang="en-US" sz="1100" b="0" i="0" u="none" strike="noStrike" cap="none" normalizeH="0" baseline="0" dirty="0" smtClean="0">
                <a:ln>
                  <a:noFill/>
                </a:ln>
                <a:solidFill>
                  <a:schemeClr val="tx1"/>
                </a:solidFill>
                <a:effectLst/>
              </a:rPr>
            </a:b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377815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7"/>
            <a:ext cx="9404723" cy="3843511"/>
          </a:xfrm>
        </p:spPr>
        <p:txBody>
          <a:bodyPr/>
          <a:lstStyle/>
          <a:p>
            <a:pPr lvl="0" defTabSz="914400" eaLnBrk="0" fontAlgn="base" hangingPunct="0">
              <a:spcAft>
                <a:spcPct val="0"/>
              </a:spcAft>
              <a:buFontTx/>
              <a:buChar char="•"/>
            </a:pPr>
            <a:r>
              <a:rPr lang="en-US" b="1" dirty="0" smtClean="0"/>
              <a:t>Pizza</a:t>
            </a:r>
            <a:br>
              <a:rPr lang="en-US" b="1" dirty="0" smtClean="0"/>
            </a:br>
            <a:r>
              <a:rPr lang="en-US" b="1" dirty="0"/>
              <a:t/>
            </a:r>
            <a:br>
              <a:rPr lang="en-US" b="1" dirty="0"/>
            </a:br>
            <a:r>
              <a:rPr lang="en-US" b="1" dirty="0" smtClean="0"/>
              <a:t/>
            </a:r>
            <a:br>
              <a:rPr lang="en-US" b="1" dirty="0" smtClean="0"/>
            </a:br>
            <a:r>
              <a:rPr lang="en-US" altLang="en-US" sz="2400" b="1" dirty="0">
                <a:latin typeface="ui-sans-serif"/>
              </a:rPr>
              <a:t>Attributes:</a:t>
            </a:r>
            <a:r>
              <a:rPr lang="en-US" altLang="en-US" sz="2400" dirty="0">
                <a:latin typeface="ui-sans-serif"/>
              </a:rPr>
              <a:t/>
            </a:r>
            <a:br>
              <a:rPr lang="en-US" altLang="en-US" sz="2400" dirty="0">
                <a:latin typeface="ui-sans-serif"/>
              </a:rPr>
            </a:br>
            <a:r>
              <a:rPr lang="en-US" altLang="en-US" sz="2400" b="1" dirty="0">
                <a:latin typeface="ui-monospace"/>
              </a:rPr>
              <a:t>pizza_id</a:t>
            </a:r>
            <a:r>
              <a:rPr lang="en-US" altLang="en-US" sz="2400" dirty="0">
                <a:latin typeface="ui-sans-serif"/>
              </a:rPr>
              <a:t> (Primary Key): Unique identifier for the pizza.</a:t>
            </a:r>
            <a:br>
              <a:rPr lang="en-US" altLang="en-US" sz="2400" dirty="0">
                <a:latin typeface="ui-sans-serif"/>
              </a:rPr>
            </a:br>
            <a:r>
              <a:rPr lang="en-US" altLang="en-US" sz="2400" b="1" dirty="0">
                <a:latin typeface="ui-monospace"/>
              </a:rPr>
              <a:t>pizza_type_id</a:t>
            </a:r>
            <a:r>
              <a:rPr lang="en-US" altLang="en-US" sz="2400" dirty="0">
                <a:latin typeface="ui-sans-serif"/>
              </a:rPr>
              <a:t> (Foreign Key): Reference to the type of pizza.</a:t>
            </a:r>
            <a:br>
              <a:rPr lang="en-US" altLang="en-US" sz="2400" dirty="0">
                <a:latin typeface="ui-sans-serif"/>
              </a:rPr>
            </a:br>
            <a:r>
              <a:rPr lang="en-US" altLang="en-US" sz="2400" b="1" dirty="0">
                <a:latin typeface="ui-monospace"/>
              </a:rPr>
              <a:t>size</a:t>
            </a:r>
            <a:r>
              <a:rPr lang="en-US" altLang="en-US" sz="2400" dirty="0">
                <a:latin typeface="ui-sans-serif"/>
              </a:rPr>
              <a:t>: Size of the pizza (e.g., Small, Medium, Large).</a:t>
            </a:r>
            <a:br>
              <a:rPr lang="en-US" altLang="en-US" sz="2400" dirty="0">
                <a:latin typeface="ui-sans-serif"/>
              </a:rPr>
            </a:br>
            <a:r>
              <a:rPr lang="en-US" altLang="en-US" sz="2400" b="1" dirty="0">
                <a:latin typeface="ui-monospace"/>
              </a:rPr>
              <a:t>price</a:t>
            </a:r>
            <a:r>
              <a:rPr lang="en-US" altLang="en-US" sz="2400" dirty="0">
                <a:latin typeface="ui-sans-serif"/>
              </a:rPr>
              <a:t>: Price of the pizza.</a:t>
            </a:r>
            <a:r>
              <a:rPr lang="en-US" altLang="en-US" sz="4400" dirty="0">
                <a:solidFill>
                  <a:srgbClr val="0D0D0D"/>
                </a:solidFill>
                <a:latin typeface="ui-sans-serif"/>
              </a:rPr>
              <a:t/>
            </a:r>
            <a:br>
              <a:rPr lang="en-US" altLang="en-US" sz="4400" dirty="0">
                <a:solidFill>
                  <a:srgbClr val="0D0D0D"/>
                </a:solidFill>
                <a:latin typeface="ui-sans-serif"/>
              </a:rPr>
            </a:br>
            <a:r>
              <a:rPr lang="en-US" b="1" dirty="0" smtClean="0"/>
              <a:t/>
            </a:r>
            <a:br>
              <a:rPr lang="en-US" b="1" dirty="0" smtClean="0"/>
            </a:br>
            <a:r>
              <a:rPr lang="en-US" b="1" dirty="0"/>
              <a:t> </a:t>
            </a:r>
            <a:r>
              <a:rPr lang="en-US" b="1" dirty="0" smtClean="0"/>
              <a:t> </a:t>
            </a:r>
            <a:endParaRPr lang="en-US" dirty="0"/>
          </a:p>
        </p:txBody>
      </p:sp>
      <p:sp>
        <p:nvSpPr>
          <p:cNvPr id="3" name="Rectangle 1"/>
          <p:cNvSpPr>
            <a:spLocks noChangeArrowheads="1"/>
          </p:cNvSpPr>
          <p:nvPr/>
        </p:nvSpPr>
        <p:spPr bwMode="auto">
          <a:xfrm>
            <a:off x="0" y="-397186"/>
            <a:ext cx="65" cy="79437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9025" rIns="0" bIns="11902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357799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7"/>
            <a:ext cx="9404723" cy="3843511"/>
          </a:xfrm>
        </p:spPr>
        <p:txBody>
          <a:bodyPr/>
          <a:lstStyle/>
          <a:p>
            <a:pPr marL="342900" lvl="0" indent="-342900" defTabSz="914400" eaLnBrk="0" fontAlgn="base" hangingPunct="0">
              <a:spcAft>
                <a:spcPct val="0"/>
              </a:spcAft>
              <a:buFont typeface="Arial" panose="020B0604020202020204" pitchFamily="34" charset="0"/>
              <a:buChar char="•"/>
            </a:pPr>
            <a:r>
              <a:rPr lang="en-US" altLang="en-US" sz="2400" b="1" dirty="0" smtClean="0">
                <a:latin typeface="ui-sans-serif"/>
              </a:rPr>
              <a:t>Pizza Type</a:t>
            </a:r>
            <a:br>
              <a:rPr lang="en-US" altLang="en-US" sz="2400" b="1" dirty="0" smtClean="0">
                <a:latin typeface="ui-sans-serif"/>
              </a:rPr>
            </a:br>
            <a:r>
              <a:rPr lang="en-US" altLang="en-US" sz="2400" dirty="0">
                <a:solidFill>
                  <a:srgbClr val="0D0D0D"/>
                </a:solidFill>
                <a:latin typeface="ui-sans-serif"/>
              </a:rPr>
              <a:t/>
            </a:r>
            <a:br>
              <a:rPr lang="en-US" altLang="en-US" sz="2400" dirty="0">
                <a:solidFill>
                  <a:srgbClr val="0D0D0D"/>
                </a:solidFill>
                <a:latin typeface="ui-sans-serif"/>
              </a:rPr>
            </a:br>
            <a:r>
              <a:rPr lang="en-US" altLang="en-US" sz="2400" b="1" dirty="0">
                <a:latin typeface="ui-sans-serif"/>
              </a:rPr>
              <a:t>Attributes</a:t>
            </a:r>
            <a:r>
              <a:rPr lang="en-US" altLang="en-US" sz="2400" b="1" dirty="0" smtClean="0">
                <a:latin typeface="ui-sans-serif"/>
              </a:rPr>
              <a:t>:</a:t>
            </a:r>
            <a:br>
              <a:rPr lang="en-US" altLang="en-US" sz="2400" b="1" dirty="0" smtClean="0">
                <a:latin typeface="ui-sans-serif"/>
              </a:rPr>
            </a:br>
            <a:r>
              <a:rPr lang="en-US" altLang="en-US" sz="2400" dirty="0">
                <a:latin typeface="ui-sans-serif"/>
              </a:rPr>
              <a:t/>
            </a:r>
            <a:br>
              <a:rPr lang="en-US" altLang="en-US" sz="2400" dirty="0">
                <a:latin typeface="ui-sans-serif"/>
              </a:rPr>
            </a:br>
            <a:r>
              <a:rPr lang="en-US" altLang="en-US" sz="2400" b="1" dirty="0">
                <a:latin typeface="ui-monospace"/>
              </a:rPr>
              <a:t>pizza_type_id</a:t>
            </a:r>
            <a:r>
              <a:rPr lang="en-US" altLang="en-US" sz="2400" dirty="0">
                <a:latin typeface="ui-sans-serif"/>
              </a:rPr>
              <a:t> (Primary Key): Unique identifier for the type of pizza.</a:t>
            </a:r>
            <a:br>
              <a:rPr lang="en-US" altLang="en-US" sz="2400" dirty="0">
                <a:latin typeface="ui-sans-serif"/>
              </a:rPr>
            </a:br>
            <a:r>
              <a:rPr lang="en-US" altLang="en-US" sz="2400" b="1" dirty="0">
                <a:latin typeface="ui-monospace"/>
              </a:rPr>
              <a:t>name</a:t>
            </a:r>
            <a:r>
              <a:rPr lang="en-US" altLang="en-US" sz="2400" dirty="0">
                <a:latin typeface="ui-sans-serif"/>
              </a:rPr>
              <a:t>: Name of the pizza type (e.g., Margherita, Pepperoni).</a:t>
            </a:r>
            <a:br>
              <a:rPr lang="en-US" altLang="en-US" sz="2400" dirty="0">
                <a:latin typeface="ui-sans-serif"/>
              </a:rPr>
            </a:br>
            <a:r>
              <a:rPr lang="en-US" altLang="en-US" sz="2400" b="1" dirty="0">
                <a:latin typeface="ui-monospace"/>
              </a:rPr>
              <a:t>category</a:t>
            </a:r>
            <a:r>
              <a:rPr lang="en-US" altLang="en-US" sz="2400" dirty="0">
                <a:latin typeface="ui-sans-serif"/>
              </a:rPr>
              <a:t>: Category of the pizza (e.g., Vegetarian, Non-Vegetarian, Vegan).</a:t>
            </a:r>
            <a:br>
              <a:rPr lang="en-US" altLang="en-US" sz="2400" dirty="0">
                <a:latin typeface="ui-sans-serif"/>
              </a:rPr>
            </a:br>
            <a:r>
              <a:rPr lang="en-US" altLang="en-US" sz="2400" b="1" dirty="0">
                <a:latin typeface="ui-monospace"/>
              </a:rPr>
              <a:t>ingredients</a:t>
            </a:r>
            <a:r>
              <a:rPr lang="en-US" altLang="en-US" sz="2400" dirty="0">
                <a:latin typeface="ui-sans-serif"/>
              </a:rPr>
              <a:t>: Comma-separated list of ingredients.</a:t>
            </a:r>
            <a:r>
              <a:rPr lang="en-US" altLang="en-US" sz="4400" dirty="0">
                <a:solidFill>
                  <a:srgbClr val="0D0D0D"/>
                </a:solidFill>
                <a:latin typeface="ui-sans-serif"/>
              </a:rPr>
              <a:t/>
            </a:r>
            <a:br>
              <a:rPr lang="en-US" altLang="en-US" sz="4400" dirty="0">
                <a:solidFill>
                  <a:srgbClr val="0D0D0D"/>
                </a:solidFill>
                <a:latin typeface="ui-sans-serif"/>
              </a:rPr>
            </a:br>
            <a:r>
              <a:rPr lang="en-US" altLang="en-US" sz="4400" dirty="0">
                <a:solidFill>
                  <a:srgbClr val="0D0D0D"/>
                </a:solidFill>
                <a:latin typeface="ui-sans-serif"/>
              </a:rPr>
              <a:t/>
            </a:r>
            <a:br>
              <a:rPr lang="en-US" altLang="en-US" sz="4400" dirty="0">
                <a:solidFill>
                  <a:srgbClr val="0D0D0D"/>
                </a:solidFill>
                <a:latin typeface="ui-sans-serif"/>
              </a:rPr>
            </a:br>
            <a:r>
              <a:rPr lang="en-US" b="1" dirty="0" smtClean="0"/>
              <a:t/>
            </a:r>
            <a:br>
              <a:rPr lang="en-US" b="1" dirty="0" smtClean="0"/>
            </a:br>
            <a:r>
              <a:rPr lang="en-US" b="1" dirty="0"/>
              <a:t> </a:t>
            </a:r>
            <a:r>
              <a:rPr lang="en-US" b="1" dirty="0" smtClean="0"/>
              <a:t> </a:t>
            </a:r>
            <a:endParaRPr lang="en-US" dirty="0"/>
          </a:p>
        </p:txBody>
      </p:sp>
      <p:sp>
        <p:nvSpPr>
          <p:cNvPr id="3" name="Rectangle 1"/>
          <p:cNvSpPr>
            <a:spLocks noChangeArrowheads="1"/>
          </p:cNvSpPr>
          <p:nvPr/>
        </p:nvSpPr>
        <p:spPr bwMode="auto">
          <a:xfrm>
            <a:off x="0" y="-397186"/>
            <a:ext cx="65" cy="79437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9025" rIns="0" bIns="11902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1"/>
          <p:cNvSpPr>
            <a:spLocks noChangeArrowheads="1"/>
          </p:cNvSpPr>
          <p:nvPr/>
        </p:nvSpPr>
        <p:spPr bwMode="auto">
          <a:xfrm>
            <a:off x="0" y="-397186"/>
            <a:ext cx="65" cy="79437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9025" rIns="0" bIns="11902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483978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7"/>
          <p:cNvSpPr txBox="1"/>
          <p:nvPr/>
        </p:nvSpPr>
        <p:spPr>
          <a:xfrm>
            <a:off x="11618238" y="6356351"/>
            <a:ext cx="368791" cy="249158"/>
          </a:xfrm>
          <a:prstGeom prst="rect">
            <a:avLst/>
          </a:prstGeom>
          <a:noFill/>
          <a:ln>
            <a:noFill/>
          </a:ln>
        </p:spPr>
        <p:txBody>
          <a:bodyPr spcFirstLastPara="1" wrap="square" lIns="58634" tIns="29309" rIns="58634" bIns="29309" anchor="ctr" anchorCtr="0">
            <a:noAutofit/>
          </a:bodyPr>
          <a:lstStyle/>
          <a:p>
            <a:pPr algn="r">
              <a:buClr>
                <a:srgbClr val="000000"/>
              </a:buClr>
              <a:buSzPts val="3200"/>
            </a:pPr>
            <a:fld id="{00000000-1234-1234-1234-123412341234}" type="slidenum">
              <a:rPr lang="en-US" sz="2052">
                <a:solidFill>
                  <a:schemeClr val="lt1"/>
                </a:solidFill>
                <a:latin typeface="Calibri"/>
                <a:ea typeface="Calibri"/>
                <a:cs typeface="Calibri"/>
                <a:sym typeface="Calibri"/>
              </a:rPr>
              <a:pPr algn="r">
                <a:buClr>
                  <a:srgbClr val="000000"/>
                </a:buClr>
                <a:buSzPts val="3200"/>
              </a:pPr>
              <a:t>14</a:t>
            </a:fld>
            <a:endParaRPr sz="1199">
              <a:solidFill>
                <a:schemeClr val="lt1"/>
              </a:solidFill>
              <a:latin typeface="Calibri"/>
              <a:ea typeface="Calibri"/>
              <a:cs typeface="Calibri"/>
              <a:sym typeface="Calibri"/>
            </a:endParaRPr>
          </a:p>
        </p:txBody>
      </p:sp>
      <p:pic>
        <p:nvPicPr>
          <p:cNvPr id="152" name="Google Shape;152;p7"/>
          <p:cNvPicPr preferRelativeResize="0"/>
          <p:nvPr/>
        </p:nvPicPr>
        <p:blipFill rotWithShape="1">
          <a:blip r:embed="rId3">
            <a:alphaModFix/>
          </a:blip>
          <a:srcRect l="12262" t="12798" r="11627" b="15546"/>
          <a:stretch/>
        </p:blipFill>
        <p:spPr>
          <a:xfrm>
            <a:off x="6892968" y="3680108"/>
            <a:ext cx="4909665" cy="2563937"/>
          </a:xfrm>
          <a:prstGeom prst="roundRect">
            <a:avLst>
              <a:gd name="adj" fmla="val 8594"/>
            </a:avLst>
          </a:prstGeom>
          <a:solidFill>
            <a:srgbClr val="ECECEC"/>
          </a:solidFill>
          <a:ln>
            <a:noFill/>
          </a:ln>
          <a:effectLst>
            <a:reflection stA="38000" endPos="28000" dist="5000" dir="5400000" sy="-100000" algn="bl" rotWithShape="0"/>
          </a:effectLst>
        </p:spPr>
      </p:pic>
      <p:pic>
        <p:nvPicPr>
          <p:cNvPr id="153" name="Google Shape;153;p7"/>
          <p:cNvPicPr preferRelativeResize="0"/>
          <p:nvPr/>
        </p:nvPicPr>
        <p:blipFill rotWithShape="1">
          <a:blip r:embed="rId4">
            <a:alphaModFix/>
          </a:blip>
          <a:srcRect/>
          <a:stretch/>
        </p:blipFill>
        <p:spPr>
          <a:xfrm>
            <a:off x="985572" y="3270607"/>
            <a:ext cx="5408530" cy="2563937"/>
          </a:xfrm>
          <a:prstGeom prst="roundRect">
            <a:avLst>
              <a:gd name="adj" fmla="val 8594"/>
            </a:avLst>
          </a:prstGeom>
          <a:solidFill>
            <a:srgbClr val="ECECEC"/>
          </a:solidFill>
          <a:ln w="9525" cap="flat" cmpd="sng">
            <a:solidFill>
              <a:schemeClr val="dk1"/>
            </a:solidFill>
            <a:prstDash val="solid"/>
            <a:round/>
            <a:headEnd type="none" w="sm" len="sm"/>
            <a:tailEnd type="none" w="sm" len="sm"/>
          </a:ln>
          <a:effectLst>
            <a:reflection stA="38000" endPos="28000" dist="5000" dir="5400000" sy="-100000" algn="bl" rotWithShape="0"/>
          </a:effectLst>
        </p:spPr>
      </p:pic>
      <p:sp>
        <p:nvSpPr>
          <p:cNvPr id="154" name="Google Shape;154;p7"/>
          <p:cNvSpPr txBox="1"/>
          <p:nvPr/>
        </p:nvSpPr>
        <p:spPr>
          <a:xfrm>
            <a:off x="1536858" y="2056775"/>
            <a:ext cx="8141862" cy="1006566"/>
          </a:xfrm>
          <a:prstGeom prst="rect">
            <a:avLst/>
          </a:prstGeom>
          <a:noFill/>
          <a:ln>
            <a:noFill/>
          </a:ln>
        </p:spPr>
        <p:txBody>
          <a:bodyPr spcFirstLastPara="1" wrap="square" lIns="58634" tIns="29309" rIns="58634" bIns="29309" anchor="t" anchorCtr="0">
            <a:spAutoFit/>
          </a:bodyPr>
          <a:lstStyle/>
          <a:p>
            <a:r>
              <a:rPr lang="en-US" sz="2052">
                <a:solidFill>
                  <a:srgbClr val="000000"/>
                </a:solidFill>
                <a:latin typeface="Arial"/>
                <a:ea typeface="Arial"/>
                <a:cs typeface="Arial"/>
                <a:sym typeface="Arial"/>
              </a:rPr>
              <a:t>It is an approach of analyzing data to summarize their main characteristics, often using statistical graphics and other data visualization methods.</a:t>
            </a:r>
            <a:endParaRPr sz="1154"/>
          </a:p>
        </p:txBody>
      </p:sp>
      <p:sp>
        <p:nvSpPr>
          <p:cNvPr id="155" name="Google Shape;155;p7"/>
          <p:cNvSpPr txBox="1"/>
          <p:nvPr/>
        </p:nvSpPr>
        <p:spPr>
          <a:xfrm>
            <a:off x="1536858" y="821398"/>
            <a:ext cx="6850545" cy="769706"/>
          </a:xfrm>
          <a:prstGeom prst="rect">
            <a:avLst/>
          </a:prstGeom>
          <a:solidFill>
            <a:srgbClr val="B3C6E7"/>
          </a:solidFill>
          <a:ln>
            <a:noFill/>
          </a:ln>
          <a:effectLst>
            <a:outerShdw blurRad="76200" dist="12700" dir="8100000" sy="-23000" kx="800400" algn="br" rotWithShape="0">
              <a:srgbClr val="000000">
                <a:alpha val="20000"/>
              </a:srgbClr>
            </a:outerShdw>
          </a:effectLst>
        </p:spPr>
        <p:txBody>
          <a:bodyPr spcFirstLastPara="1" wrap="square" lIns="58634" tIns="29309" rIns="58634" bIns="29309" anchor="t" anchorCtr="0">
            <a:spAutoFit/>
          </a:bodyPr>
          <a:lstStyle/>
          <a:p>
            <a:pPr marL="0" lvl="1"/>
            <a:r>
              <a:rPr lang="en-US" sz="4617" b="1">
                <a:solidFill>
                  <a:schemeClr val="dk1"/>
                </a:solidFill>
                <a:latin typeface="Calibri"/>
                <a:ea typeface="Calibri"/>
                <a:cs typeface="Calibri"/>
                <a:sym typeface="Calibri"/>
              </a:rPr>
              <a:t>Exploratory Data Analysis</a:t>
            </a:r>
            <a:endParaRPr sz="4617" b="1">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053509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1" name="Google Shape;161;p8"/>
          <p:cNvSpPr/>
          <p:nvPr/>
        </p:nvSpPr>
        <p:spPr>
          <a:xfrm>
            <a:off x="1391129" y="3518594"/>
            <a:ext cx="29321" cy="29321"/>
          </a:xfrm>
          <a:prstGeom prst="rightArrow">
            <a:avLst>
              <a:gd name="adj1" fmla="val 50000"/>
              <a:gd name="adj2" fmla="val 50000"/>
            </a:avLst>
          </a:prstGeom>
          <a:solidFill>
            <a:schemeClr val="accent1"/>
          </a:solidFill>
          <a:ln w="25400" cap="flat" cmpd="sng">
            <a:solidFill>
              <a:srgbClr val="31538F"/>
            </a:solidFill>
            <a:prstDash val="solid"/>
            <a:round/>
            <a:headEnd type="none" w="sm" len="sm"/>
            <a:tailEnd type="none" w="sm" len="sm"/>
          </a:ln>
        </p:spPr>
        <p:txBody>
          <a:bodyPr spcFirstLastPara="1" wrap="square" lIns="58634" tIns="29309" rIns="58634" bIns="29309" anchor="ctr" anchorCtr="0">
            <a:noAutofit/>
          </a:bodyPr>
          <a:lstStyle/>
          <a:p>
            <a:pPr algn="ctr"/>
            <a:endParaRPr sz="898">
              <a:solidFill>
                <a:schemeClr val="lt1"/>
              </a:solidFill>
              <a:latin typeface="Arial"/>
              <a:ea typeface="Arial"/>
              <a:cs typeface="Arial"/>
              <a:sym typeface="Arial"/>
            </a:endParaRPr>
          </a:p>
        </p:txBody>
      </p:sp>
      <p:sp>
        <p:nvSpPr>
          <p:cNvPr id="162" name="Google Shape;162;p8"/>
          <p:cNvSpPr txBox="1"/>
          <p:nvPr/>
        </p:nvSpPr>
        <p:spPr>
          <a:xfrm>
            <a:off x="1035748" y="669244"/>
            <a:ext cx="7574829" cy="651340"/>
          </a:xfrm>
          <a:prstGeom prst="rect">
            <a:avLst/>
          </a:prstGeom>
          <a:noFill/>
          <a:ln>
            <a:noFill/>
          </a:ln>
        </p:spPr>
        <p:txBody>
          <a:bodyPr spcFirstLastPara="1" wrap="square" lIns="58634" tIns="29309" rIns="58634" bIns="29309" anchor="t" anchorCtr="0">
            <a:spAutoFit/>
          </a:bodyPr>
          <a:lstStyle/>
          <a:p>
            <a:r>
              <a:rPr lang="en-US" sz="3848" b="1" dirty="0" smtClean="0"/>
              <a:t> Total category of pizzas:</a:t>
            </a:r>
            <a:endParaRPr sz="3848" b="1" dirty="0">
              <a:solidFill>
                <a:srgbClr val="000000"/>
              </a:solidFill>
              <a:latin typeface="Arial"/>
              <a:ea typeface="Arial"/>
              <a:cs typeface="Arial"/>
              <a:sym typeface="Aria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9945" y="2185814"/>
            <a:ext cx="4397555" cy="425097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386091705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13"/>
          <p:cNvSpPr txBox="1"/>
          <p:nvPr/>
        </p:nvSpPr>
        <p:spPr>
          <a:xfrm>
            <a:off x="11618238" y="6356351"/>
            <a:ext cx="368791" cy="249158"/>
          </a:xfrm>
          <a:prstGeom prst="rect">
            <a:avLst/>
          </a:prstGeom>
          <a:noFill/>
          <a:ln>
            <a:noFill/>
          </a:ln>
        </p:spPr>
        <p:txBody>
          <a:bodyPr spcFirstLastPara="1" wrap="square" lIns="58634" tIns="29309" rIns="58634" bIns="29309" anchor="ctr" anchorCtr="0">
            <a:noAutofit/>
          </a:bodyPr>
          <a:lstStyle/>
          <a:p>
            <a:pPr algn="r">
              <a:buClr>
                <a:srgbClr val="000000"/>
              </a:buClr>
              <a:buSzPts val="1870"/>
            </a:pPr>
            <a:endParaRPr sz="1199">
              <a:solidFill>
                <a:schemeClr val="lt1"/>
              </a:solidFill>
              <a:latin typeface="Calibri"/>
              <a:ea typeface="Calibri"/>
              <a:cs typeface="Calibri"/>
              <a:sym typeface="Calibri"/>
            </a:endParaRPr>
          </a:p>
        </p:txBody>
      </p:sp>
      <p:sp>
        <p:nvSpPr>
          <p:cNvPr id="203" name="Google Shape;203;p13"/>
          <p:cNvSpPr/>
          <p:nvPr/>
        </p:nvSpPr>
        <p:spPr>
          <a:xfrm>
            <a:off x="1391129" y="3518594"/>
            <a:ext cx="29321" cy="29321"/>
          </a:xfrm>
          <a:prstGeom prst="rightArrow">
            <a:avLst>
              <a:gd name="adj1" fmla="val 50000"/>
              <a:gd name="adj2" fmla="val 50000"/>
            </a:avLst>
          </a:prstGeom>
          <a:solidFill>
            <a:schemeClr val="accent1"/>
          </a:solidFill>
          <a:ln w="25400" cap="flat" cmpd="sng">
            <a:solidFill>
              <a:srgbClr val="31538F"/>
            </a:solidFill>
            <a:prstDash val="solid"/>
            <a:round/>
            <a:headEnd type="none" w="sm" len="sm"/>
            <a:tailEnd type="none" w="sm" len="sm"/>
          </a:ln>
        </p:spPr>
        <p:txBody>
          <a:bodyPr spcFirstLastPara="1" wrap="square" lIns="58634" tIns="29309" rIns="58634" bIns="29309" anchor="ctr" anchorCtr="0">
            <a:noAutofit/>
          </a:bodyPr>
          <a:lstStyle/>
          <a:p>
            <a:pPr algn="ctr"/>
            <a:endParaRPr sz="898">
              <a:solidFill>
                <a:schemeClr val="lt1"/>
              </a:solidFill>
              <a:latin typeface="Arial"/>
              <a:ea typeface="Arial"/>
              <a:cs typeface="Arial"/>
              <a:sym typeface="Arial"/>
            </a:endParaRPr>
          </a:p>
        </p:txBody>
      </p:sp>
      <p:sp>
        <p:nvSpPr>
          <p:cNvPr id="204" name="Google Shape;204;p13"/>
          <p:cNvSpPr txBox="1"/>
          <p:nvPr/>
        </p:nvSpPr>
        <p:spPr>
          <a:xfrm>
            <a:off x="878342" y="838203"/>
            <a:ext cx="10774783" cy="1006501"/>
          </a:xfrm>
          <a:prstGeom prst="rect">
            <a:avLst/>
          </a:prstGeom>
          <a:noFill/>
          <a:ln>
            <a:noFill/>
          </a:ln>
        </p:spPr>
        <p:txBody>
          <a:bodyPr spcFirstLastPara="1" wrap="square" lIns="58634" tIns="29309" rIns="58634" bIns="29309" anchor="t" anchorCtr="0">
            <a:spAutoFit/>
          </a:bodyPr>
          <a:lstStyle/>
          <a:p>
            <a:r>
              <a:rPr lang="en-US" sz="3078" b="1" dirty="0" smtClean="0"/>
              <a:t>Total number of orders pizzas:</a:t>
            </a:r>
            <a:endParaRPr lang="en-US" sz="3078" b="1" dirty="0"/>
          </a:p>
          <a:p>
            <a:endParaRPr sz="3078" b="1" dirty="0">
              <a:solidFill>
                <a:srgbClr val="000000"/>
              </a:solidFill>
              <a:latin typeface="Arial"/>
              <a:ea typeface="Arial"/>
              <a:cs typeface="Arial"/>
              <a:sym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3314" y="2314419"/>
            <a:ext cx="3692686" cy="3570613"/>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25878606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2"/>
          <p:cNvSpPr txBox="1">
            <a:spLocks noGrp="1"/>
          </p:cNvSpPr>
          <p:nvPr>
            <p:ph type="sldNum" idx="12"/>
          </p:nvPr>
        </p:nvSpPr>
        <p:spPr>
          <a:xfrm>
            <a:off x="8610578" y="6356351"/>
            <a:ext cx="2743174" cy="365125"/>
          </a:xfrm>
          <a:prstGeom prst="rect">
            <a:avLst/>
          </a:prstGeom>
          <a:noFill/>
          <a:ln>
            <a:noFill/>
          </a:ln>
        </p:spPr>
        <p:txBody>
          <a:bodyPr spcFirstLastPara="1" vert="horz" wrap="square" lIns="58634" tIns="29309" rIns="58634" bIns="29309" rtlCol="0" anchor="ctr" anchorCtr="0">
            <a:noAutofit/>
          </a:bodyPr>
          <a:lstStyle/>
          <a:p>
            <a:pPr algn="r">
              <a:buSzPts val="3200"/>
            </a:pPr>
            <a:endParaRPr sz="2052">
              <a:solidFill>
                <a:schemeClr val="lt1"/>
              </a:solidFill>
            </a:endParaRPr>
          </a:p>
        </p:txBody>
      </p:sp>
      <p:sp>
        <p:nvSpPr>
          <p:cNvPr id="194" name="Google Shape;194;p12"/>
          <p:cNvSpPr txBox="1"/>
          <p:nvPr/>
        </p:nvSpPr>
        <p:spPr>
          <a:xfrm>
            <a:off x="11618238" y="6356351"/>
            <a:ext cx="368791" cy="249158"/>
          </a:xfrm>
          <a:prstGeom prst="rect">
            <a:avLst/>
          </a:prstGeom>
          <a:noFill/>
          <a:ln>
            <a:noFill/>
          </a:ln>
        </p:spPr>
        <p:txBody>
          <a:bodyPr spcFirstLastPara="1" wrap="square" lIns="58634" tIns="29309" rIns="58634" bIns="29309" anchor="ctr" anchorCtr="0">
            <a:noAutofit/>
          </a:bodyPr>
          <a:lstStyle/>
          <a:p>
            <a:pPr algn="r">
              <a:buClr>
                <a:srgbClr val="000000"/>
              </a:buClr>
              <a:buSzPts val="1870"/>
            </a:pPr>
            <a:endParaRPr sz="1199">
              <a:solidFill>
                <a:schemeClr val="lt1"/>
              </a:solidFill>
              <a:latin typeface="Calibri"/>
              <a:ea typeface="Calibri"/>
              <a:cs typeface="Calibri"/>
              <a:sym typeface="Calibri"/>
            </a:endParaRPr>
          </a:p>
        </p:txBody>
      </p:sp>
      <p:sp>
        <p:nvSpPr>
          <p:cNvPr id="195" name="Google Shape;195;p12"/>
          <p:cNvSpPr/>
          <p:nvPr/>
        </p:nvSpPr>
        <p:spPr>
          <a:xfrm>
            <a:off x="1391129" y="3518594"/>
            <a:ext cx="29321" cy="29321"/>
          </a:xfrm>
          <a:prstGeom prst="rightArrow">
            <a:avLst>
              <a:gd name="adj1" fmla="val 50000"/>
              <a:gd name="adj2" fmla="val 50000"/>
            </a:avLst>
          </a:prstGeom>
          <a:solidFill>
            <a:schemeClr val="accent1"/>
          </a:solidFill>
          <a:ln w="25400" cap="flat" cmpd="sng">
            <a:solidFill>
              <a:srgbClr val="31538F"/>
            </a:solidFill>
            <a:prstDash val="solid"/>
            <a:round/>
            <a:headEnd type="none" w="sm" len="sm"/>
            <a:tailEnd type="none" w="sm" len="sm"/>
          </a:ln>
        </p:spPr>
        <p:txBody>
          <a:bodyPr spcFirstLastPara="1" wrap="square" lIns="58634" tIns="29309" rIns="58634" bIns="29309" anchor="ctr" anchorCtr="0">
            <a:noAutofit/>
          </a:bodyPr>
          <a:lstStyle/>
          <a:p>
            <a:pPr algn="ctr"/>
            <a:endParaRPr sz="898">
              <a:solidFill>
                <a:schemeClr val="lt1"/>
              </a:solidFill>
              <a:latin typeface="Arial"/>
              <a:ea typeface="Arial"/>
              <a:cs typeface="Arial"/>
              <a:sym typeface="Arial"/>
            </a:endParaRPr>
          </a:p>
        </p:txBody>
      </p:sp>
      <p:sp>
        <p:nvSpPr>
          <p:cNvPr id="196" name="Google Shape;196;p12"/>
          <p:cNvSpPr txBox="1"/>
          <p:nvPr/>
        </p:nvSpPr>
        <p:spPr>
          <a:xfrm>
            <a:off x="578969" y="562259"/>
            <a:ext cx="10774783" cy="651340"/>
          </a:xfrm>
          <a:prstGeom prst="rect">
            <a:avLst/>
          </a:prstGeom>
          <a:noFill/>
          <a:ln>
            <a:noFill/>
          </a:ln>
        </p:spPr>
        <p:txBody>
          <a:bodyPr spcFirstLastPara="1" wrap="square" lIns="58634" tIns="29309" rIns="58634" bIns="29309" anchor="t" anchorCtr="0">
            <a:spAutoFit/>
          </a:bodyPr>
          <a:lstStyle/>
          <a:p>
            <a:r>
              <a:rPr lang="en-US" sz="3848" b="1" dirty="0" smtClean="0"/>
              <a:t>REVENUE:</a:t>
            </a:r>
            <a:endParaRPr sz="3848" dirty="0">
              <a:solidFill>
                <a:srgbClr val="000000"/>
              </a:solidFill>
              <a:latin typeface="Arial"/>
              <a:ea typeface="Arial"/>
              <a:cs typeface="Arial"/>
              <a:sym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1866" y="2414446"/>
            <a:ext cx="3967036" cy="3287854"/>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20266205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1"/>
          <p:cNvSpPr txBox="1">
            <a:spLocks noGrp="1"/>
          </p:cNvSpPr>
          <p:nvPr>
            <p:ph type="sldNum" idx="12"/>
          </p:nvPr>
        </p:nvSpPr>
        <p:spPr>
          <a:xfrm>
            <a:off x="8610578" y="6356351"/>
            <a:ext cx="2743174" cy="365125"/>
          </a:xfrm>
          <a:prstGeom prst="rect">
            <a:avLst/>
          </a:prstGeom>
          <a:noFill/>
          <a:ln>
            <a:noFill/>
          </a:ln>
        </p:spPr>
        <p:txBody>
          <a:bodyPr spcFirstLastPara="1" vert="horz" wrap="square" lIns="58634" tIns="29309" rIns="58634" bIns="29309" rtlCol="0" anchor="ctr" anchorCtr="0">
            <a:noAutofit/>
          </a:bodyPr>
          <a:lstStyle/>
          <a:p>
            <a:pPr algn="r">
              <a:buSzPts val="3200"/>
            </a:pPr>
            <a:fld id="{00000000-1234-1234-1234-123412341234}" type="slidenum">
              <a:rPr lang="en-US" sz="2052">
                <a:solidFill>
                  <a:schemeClr val="lt1"/>
                </a:solidFill>
              </a:rPr>
              <a:pPr algn="r">
                <a:buSzPts val="3200"/>
              </a:pPr>
              <a:t>18</a:t>
            </a:fld>
            <a:endParaRPr sz="2052">
              <a:solidFill>
                <a:schemeClr val="lt1"/>
              </a:solidFill>
            </a:endParaRPr>
          </a:p>
        </p:txBody>
      </p:sp>
      <p:sp>
        <p:nvSpPr>
          <p:cNvPr id="185" name="Google Shape;185;p11"/>
          <p:cNvSpPr txBox="1"/>
          <p:nvPr/>
        </p:nvSpPr>
        <p:spPr>
          <a:xfrm>
            <a:off x="11618238" y="6356351"/>
            <a:ext cx="368791" cy="249158"/>
          </a:xfrm>
          <a:prstGeom prst="rect">
            <a:avLst/>
          </a:prstGeom>
          <a:noFill/>
          <a:ln>
            <a:noFill/>
          </a:ln>
        </p:spPr>
        <p:txBody>
          <a:bodyPr spcFirstLastPara="1" wrap="square" lIns="58634" tIns="29309" rIns="58634" bIns="29309" anchor="ctr" anchorCtr="0">
            <a:noAutofit/>
          </a:bodyPr>
          <a:lstStyle/>
          <a:p>
            <a:pPr algn="r">
              <a:buClr>
                <a:srgbClr val="000000"/>
              </a:buClr>
              <a:buSzPts val="3200"/>
            </a:pPr>
            <a:fld id="{00000000-1234-1234-1234-123412341234}" type="slidenum">
              <a:rPr lang="en-US" sz="2052">
                <a:solidFill>
                  <a:schemeClr val="lt1"/>
                </a:solidFill>
                <a:latin typeface="Calibri"/>
                <a:ea typeface="Calibri"/>
                <a:cs typeface="Calibri"/>
                <a:sym typeface="Calibri"/>
              </a:rPr>
              <a:pPr algn="r">
                <a:buClr>
                  <a:srgbClr val="000000"/>
                </a:buClr>
                <a:buSzPts val="3200"/>
              </a:pPr>
              <a:t>18</a:t>
            </a:fld>
            <a:endParaRPr sz="1199">
              <a:solidFill>
                <a:schemeClr val="lt1"/>
              </a:solidFill>
              <a:latin typeface="Calibri"/>
              <a:ea typeface="Calibri"/>
              <a:cs typeface="Calibri"/>
              <a:sym typeface="Calibri"/>
            </a:endParaRPr>
          </a:p>
        </p:txBody>
      </p:sp>
      <p:sp>
        <p:nvSpPr>
          <p:cNvPr id="186" name="Google Shape;186;p11"/>
          <p:cNvSpPr/>
          <p:nvPr/>
        </p:nvSpPr>
        <p:spPr>
          <a:xfrm>
            <a:off x="1391129" y="3518594"/>
            <a:ext cx="29321" cy="29321"/>
          </a:xfrm>
          <a:prstGeom prst="rightArrow">
            <a:avLst>
              <a:gd name="adj1" fmla="val 50000"/>
              <a:gd name="adj2" fmla="val 50000"/>
            </a:avLst>
          </a:prstGeom>
          <a:solidFill>
            <a:schemeClr val="accent1"/>
          </a:solidFill>
          <a:ln w="25400" cap="flat" cmpd="sng">
            <a:solidFill>
              <a:srgbClr val="31538F"/>
            </a:solidFill>
            <a:prstDash val="solid"/>
            <a:round/>
            <a:headEnd type="none" w="sm" len="sm"/>
            <a:tailEnd type="none" w="sm" len="sm"/>
          </a:ln>
        </p:spPr>
        <p:txBody>
          <a:bodyPr spcFirstLastPara="1" wrap="square" lIns="58634" tIns="29309" rIns="58634" bIns="29309" anchor="ctr" anchorCtr="0">
            <a:noAutofit/>
          </a:bodyPr>
          <a:lstStyle/>
          <a:p>
            <a:pPr algn="ctr"/>
            <a:endParaRPr sz="898">
              <a:solidFill>
                <a:schemeClr val="lt1"/>
              </a:solidFill>
              <a:latin typeface="Arial"/>
              <a:ea typeface="Arial"/>
              <a:cs typeface="Arial"/>
              <a:sym typeface="Arial"/>
            </a:endParaRPr>
          </a:p>
        </p:txBody>
      </p:sp>
      <p:sp>
        <p:nvSpPr>
          <p:cNvPr id="187" name="Google Shape;187;p11"/>
          <p:cNvSpPr txBox="1"/>
          <p:nvPr/>
        </p:nvSpPr>
        <p:spPr>
          <a:xfrm>
            <a:off x="694797" y="178278"/>
            <a:ext cx="10774783" cy="651340"/>
          </a:xfrm>
          <a:prstGeom prst="rect">
            <a:avLst/>
          </a:prstGeom>
          <a:noFill/>
          <a:ln>
            <a:noFill/>
          </a:ln>
        </p:spPr>
        <p:txBody>
          <a:bodyPr spcFirstLastPara="1" wrap="square" lIns="58634" tIns="29309" rIns="58634" bIns="29309" anchor="t" anchorCtr="0">
            <a:spAutoFit/>
          </a:bodyPr>
          <a:lstStyle/>
          <a:p>
            <a:r>
              <a:rPr lang="en-US" sz="3848" b="1" dirty="0" smtClean="0"/>
              <a:t>Total number OF ODERS:</a:t>
            </a:r>
            <a:endParaRPr sz="3848" dirty="0">
              <a:solidFill>
                <a:srgbClr val="000000"/>
              </a:solidFill>
              <a:latin typeface="Arial"/>
              <a:ea typeface="Arial"/>
              <a:cs typeface="Arial"/>
              <a:sym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8077" y="2485893"/>
            <a:ext cx="4208623" cy="3457707"/>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275591228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14"/>
          <p:cNvSpPr txBox="1">
            <a:spLocks noGrp="1"/>
          </p:cNvSpPr>
          <p:nvPr>
            <p:ph type="sldNum" idx="12"/>
          </p:nvPr>
        </p:nvSpPr>
        <p:spPr>
          <a:xfrm>
            <a:off x="8610578" y="6356351"/>
            <a:ext cx="2743174" cy="365125"/>
          </a:xfrm>
          <a:prstGeom prst="rect">
            <a:avLst/>
          </a:prstGeom>
          <a:noFill/>
          <a:ln>
            <a:noFill/>
          </a:ln>
        </p:spPr>
        <p:txBody>
          <a:bodyPr spcFirstLastPara="1" vert="horz" wrap="square" lIns="58634" tIns="29309" rIns="58634" bIns="29309" rtlCol="0" anchor="ctr" anchorCtr="0">
            <a:noAutofit/>
          </a:bodyPr>
          <a:lstStyle/>
          <a:p>
            <a:pPr algn="r">
              <a:buSzPts val="3200"/>
            </a:pPr>
            <a:endParaRPr sz="2052">
              <a:solidFill>
                <a:schemeClr val="lt1"/>
              </a:solidFill>
            </a:endParaRPr>
          </a:p>
        </p:txBody>
      </p:sp>
      <p:sp>
        <p:nvSpPr>
          <p:cNvPr id="211" name="Google Shape;211;p14"/>
          <p:cNvSpPr txBox="1"/>
          <p:nvPr/>
        </p:nvSpPr>
        <p:spPr>
          <a:xfrm>
            <a:off x="11618238" y="6356351"/>
            <a:ext cx="368791" cy="249158"/>
          </a:xfrm>
          <a:prstGeom prst="rect">
            <a:avLst/>
          </a:prstGeom>
          <a:noFill/>
          <a:ln>
            <a:noFill/>
          </a:ln>
        </p:spPr>
        <p:txBody>
          <a:bodyPr spcFirstLastPara="1" wrap="square" lIns="58634" tIns="29309" rIns="58634" bIns="29309" anchor="ctr" anchorCtr="0">
            <a:noAutofit/>
          </a:bodyPr>
          <a:lstStyle/>
          <a:p>
            <a:pPr algn="r">
              <a:buClr>
                <a:srgbClr val="000000"/>
              </a:buClr>
              <a:buSzPts val="1870"/>
            </a:pPr>
            <a:endParaRPr sz="1199">
              <a:solidFill>
                <a:schemeClr val="lt1"/>
              </a:solidFill>
              <a:latin typeface="Calibri"/>
              <a:ea typeface="Calibri"/>
              <a:cs typeface="Calibri"/>
              <a:sym typeface="Calibri"/>
            </a:endParaRPr>
          </a:p>
        </p:txBody>
      </p:sp>
      <p:sp>
        <p:nvSpPr>
          <p:cNvPr id="212" name="Google Shape;212;p14"/>
          <p:cNvSpPr/>
          <p:nvPr/>
        </p:nvSpPr>
        <p:spPr>
          <a:xfrm>
            <a:off x="1391129" y="3518594"/>
            <a:ext cx="29321" cy="29321"/>
          </a:xfrm>
          <a:prstGeom prst="rightArrow">
            <a:avLst>
              <a:gd name="adj1" fmla="val 50000"/>
              <a:gd name="adj2" fmla="val 50000"/>
            </a:avLst>
          </a:prstGeom>
          <a:solidFill>
            <a:schemeClr val="accent1"/>
          </a:solidFill>
          <a:ln w="25400" cap="flat" cmpd="sng">
            <a:solidFill>
              <a:srgbClr val="31538F"/>
            </a:solidFill>
            <a:prstDash val="solid"/>
            <a:round/>
            <a:headEnd type="none" w="sm" len="sm"/>
            <a:tailEnd type="none" w="sm" len="sm"/>
          </a:ln>
        </p:spPr>
        <p:txBody>
          <a:bodyPr spcFirstLastPara="1" wrap="square" lIns="58634" tIns="29309" rIns="58634" bIns="29309" anchor="ctr" anchorCtr="0">
            <a:noAutofit/>
          </a:bodyPr>
          <a:lstStyle/>
          <a:p>
            <a:pPr algn="ctr"/>
            <a:endParaRPr sz="898">
              <a:solidFill>
                <a:schemeClr val="lt1"/>
              </a:solidFill>
              <a:latin typeface="Arial"/>
              <a:ea typeface="Arial"/>
              <a:cs typeface="Arial"/>
              <a:sym typeface="Arial"/>
            </a:endParaRPr>
          </a:p>
        </p:txBody>
      </p:sp>
      <p:sp>
        <p:nvSpPr>
          <p:cNvPr id="213" name="Google Shape;213;p14"/>
          <p:cNvSpPr txBox="1"/>
          <p:nvPr/>
        </p:nvSpPr>
        <p:spPr>
          <a:xfrm>
            <a:off x="878342" y="838203"/>
            <a:ext cx="10774783" cy="532846"/>
          </a:xfrm>
          <a:prstGeom prst="rect">
            <a:avLst/>
          </a:prstGeom>
          <a:noFill/>
          <a:ln>
            <a:noFill/>
          </a:ln>
        </p:spPr>
        <p:txBody>
          <a:bodyPr spcFirstLastPara="1" wrap="square" lIns="58634" tIns="29309" rIns="58634" bIns="29309" anchor="t" anchorCtr="0">
            <a:spAutoFit/>
          </a:bodyPr>
          <a:lstStyle/>
          <a:p>
            <a:r>
              <a:rPr lang="en-US" sz="3078" b="1" dirty="0" smtClean="0"/>
              <a:t>AVG ORDERS IN A DAY:</a:t>
            </a:r>
            <a:endParaRPr sz="3078" dirty="0">
              <a:solidFill>
                <a:srgbClr val="000000"/>
              </a:solidFill>
              <a:latin typeface="Arial"/>
              <a:ea typeface="Arial"/>
              <a:cs typeface="Arial"/>
              <a:sym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9972" y="2385866"/>
            <a:ext cx="4030654" cy="3545033"/>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6380122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
          <p:cNvSpPr txBox="1"/>
          <p:nvPr/>
        </p:nvSpPr>
        <p:spPr>
          <a:xfrm>
            <a:off x="11618238" y="6356351"/>
            <a:ext cx="368791" cy="249158"/>
          </a:xfrm>
          <a:prstGeom prst="rect">
            <a:avLst/>
          </a:prstGeom>
          <a:noFill/>
          <a:ln>
            <a:noFill/>
          </a:ln>
        </p:spPr>
        <p:txBody>
          <a:bodyPr spcFirstLastPara="1" wrap="square" lIns="58634" tIns="29309" rIns="58634" bIns="29309" anchor="ctr" anchorCtr="0">
            <a:noAutofit/>
          </a:bodyPr>
          <a:lstStyle/>
          <a:p>
            <a:pPr algn="r">
              <a:buClr>
                <a:srgbClr val="000000"/>
              </a:buClr>
              <a:buSzPts val="3200"/>
            </a:pPr>
            <a:endParaRPr sz="1199">
              <a:solidFill>
                <a:schemeClr val="lt1"/>
              </a:solidFill>
              <a:latin typeface="Calibri"/>
              <a:ea typeface="Calibri"/>
              <a:cs typeface="Calibri"/>
              <a:sym typeface="Calibri"/>
            </a:endParaRPr>
          </a:p>
        </p:txBody>
      </p:sp>
      <p:sp>
        <p:nvSpPr>
          <p:cNvPr id="113" name="Google Shape;113;p2"/>
          <p:cNvSpPr txBox="1"/>
          <p:nvPr/>
        </p:nvSpPr>
        <p:spPr>
          <a:xfrm>
            <a:off x="574800" y="2952294"/>
            <a:ext cx="8346432" cy="1006501"/>
          </a:xfrm>
          <a:prstGeom prst="rect">
            <a:avLst/>
          </a:prstGeom>
          <a:gradFill>
            <a:gsLst>
              <a:gs pos="0">
                <a:srgbClr val="BBD6EE"/>
              </a:gs>
              <a:gs pos="46000">
                <a:srgbClr val="629FD6"/>
              </a:gs>
              <a:gs pos="100000">
                <a:srgbClr val="255D91"/>
              </a:gs>
            </a:gsLst>
            <a:path path="circle">
              <a:fillToRect l="50000" t="50000" r="50000" b="50000"/>
            </a:path>
            <a:tileRect/>
          </a:gradFill>
          <a:ln>
            <a:noFill/>
          </a:ln>
        </p:spPr>
        <p:txBody>
          <a:bodyPr spcFirstLastPara="1" wrap="square" lIns="58634" tIns="29309" rIns="58634" bIns="29309" anchor="t" anchorCtr="0">
            <a:spAutoFit/>
          </a:bodyPr>
          <a:lstStyle/>
          <a:p>
            <a:r>
              <a:rPr lang="en-US" sz="6156" dirty="0">
                <a:solidFill>
                  <a:schemeClr val="dk1"/>
                </a:solidFill>
              </a:rPr>
              <a:t>PIZZA SALE </a:t>
            </a:r>
            <a:endParaRPr sz="6156"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7325898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16"/>
          <p:cNvSpPr/>
          <p:nvPr/>
        </p:nvSpPr>
        <p:spPr>
          <a:xfrm>
            <a:off x="1391129" y="3518594"/>
            <a:ext cx="29321" cy="29321"/>
          </a:xfrm>
          <a:prstGeom prst="rightArrow">
            <a:avLst>
              <a:gd name="adj1" fmla="val 50000"/>
              <a:gd name="adj2" fmla="val 50000"/>
            </a:avLst>
          </a:prstGeom>
          <a:solidFill>
            <a:schemeClr val="accent1"/>
          </a:solidFill>
          <a:ln w="25400" cap="flat" cmpd="sng">
            <a:solidFill>
              <a:srgbClr val="31538F"/>
            </a:solidFill>
            <a:prstDash val="solid"/>
            <a:round/>
            <a:headEnd type="none" w="sm" len="sm"/>
            <a:tailEnd type="none" w="sm" len="sm"/>
          </a:ln>
        </p:spPr>
        <p:txBody>
          <a:bodyPr spcFirstLastPara="1" wrap="square" lIns="58634" tIns="29309" rIns="58634" bIns="29309" anchor="ctr" anchorCtr="0">
            <a:noAutofit/>
          </a:bodyPr>
          <a:lstStyle/>
          <a:p>
            <a:pPr algn="ctr"/>
            <a:endParaRPr sz="898">
              <a:solidFill>
                <a:schemeClr val="lt1"/>
              </a:solidFill>
              <a:latin typeface="Arial"/>
              <a:ea typeface="Arial"/>
              <a:cs typeface="Arial"/>
              <a:sym typeface="Arial"/>
            </a:endParaRPr>
          </a:p>
        </p:txBody>
      </p:sp>
      <p:sp>
        <p:nvSpPr>
          <p:cNvPr id="228" name="Google Shape;228;p16"/>
          <p:cNvSpPr txBox="1"/>
          <p:nvPr/>
        </p:nvSpPr>
        <p:spPr>
          <a:xfrm>
            <a:off x="1391129" y="601447"/>
            <a:ext cx="10774783" cy="1205338"/>
          </a:xfrm>
          <a:prstGeom prst="rect">
            <a:avLst/>
          </a:prstGeom>
          <a:noFill/>
          <a:ln>
            <a:noFill/>
          </a:ln>
        </p:spPr>
        <p:txBody>
          <a:bodyPr spcFirstLastPara="1" wrap="square" lIns="58634" tIns="29309" rIns="58634" bIns="29309" anchor="t" anchorCtr="0">
            <a:spAutoFit/>
          </a:bodyPr>
          <a:lstStyle/>
          <a:p>
            <a:r>
              <a:rPr lang="en-US" sz="3600" b="1" dirty="0"/>
              <a:t>Total Types of Pizzas in Subcategory:</a:t>
            </a:r>
          </a:p>
          <a:p>
            <a:endParaRPr sz="3848" dirty="0">
              <a:solidFill>
                <a:srgbClr val="000000"/>
              </a:solidFill>
              <a:latin typeface="Arial"/>
              <a:ea typeface="Arial"/>
              <a:cs typeface="Arial"/>
              <a:sym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2814" y="2452550"/>
            <a:ext cx="4444700" cy="3491049"/>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26405040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7"/>
          <p:cNvSpPr txBox="1"/>
          <p:nvPr/>
        </p:nvSpPr>
        <p:spPr>
          <a:xfrm>
            <a:off x="11618238" y="6356351"/>
            <a:ext cx="368791" cy="249158"/>
          </a:xfrm>
          <a:prstGeom prst="rect">
            <a:avLst/>
          </a:prstGeom>
          <a:noFill/>
          <a:ln>
            <a:noFill/>
          </a:ln>
        </p:spPr>
        <p:txBody>
          <a:bodyPr spcFirstLastPara="1" wrap="square" lIns="58634" tIns="29309" rIns="58634" bIns="29309" anchor="ctr" anchorCtr="0">
            <a:noAutofit/>
          </a:bodyPr>
          <a:lstStyle/>
          <a:p>
            <a:pPr algn="r">
              <a:buClr>
                <a:srgbClr val="000000"/>
              </a:buClr>
              <a:buSzPts val="1870"/>
            </a:pPr>
            <a:endParaRPr sz="1199">
              <a:solidFill>
                <a:schemeClr val="lt1"/>
              </a:solidFill>
              <a:latin typeface="Calibri"/>
              <a:ea typeface="Calibri"/>
              <a:cs typeface="Calibri"/>
              <a:sym typeface="Calibri"/>
            </a:endParaRPr>
          </a:p>
        </p:txBody>
      </p:sp>
      <p:sp>
        <p:nvSpPr>
          <p:cNvPr id="235" name="Google Shape;235;p17"/>
          <p:cNvSpPr/>
          <p:nvPr/>
        </p:nvSpPr>
        <p:spPr>
          <a:xfrm>
            <a:off x="1391129" y="3518594"/>
            <a:ext cx="29321" cy="29321"/>
          </a:xfrm>
          <a:prstGeom prst="rightArrow">
            <a:avLst>
              <a:gd name="adj1" fmla="val 50000"/>
              <a:gd name="adj2" fmla="val 50000"/>
            </a:avLst>
          </a:prstGeom>
          <a:solidFill>
            <a:schemeClr val="accent1"/>
          </a:solidFill>
          <a:ln w="25400" cap="flat" cmpd="sng">
            <a:solidFill>
              <a:srgbClr val="31538F"/>
            </a:solidFill>
            <a:prstDash val="solid"/>
            <a:round/>
            <a:headEnd type="none" w="sm" len="sm"/>
            <a:tailEnd type="none" w="sm" len="sm"/>
          </a:ln>
        </p:spPr>
        <p:txBody>
          <a:bodyPr spcFirstLastPara="1" wrap="square" lIns="58634" tIns="29309" rIns="58634" bIns="29309" anchor="ctr" anchorCtr="0">
            <a:noAutofit/>
          </a:bodyPr>
          <a:lstStyle/>
          <a:p>
            <a:pPr algn="ctr"/>
            <a:endParaRPr sz="898">
              <a:solidFill>
                <a:schemeClr val="lt1"/>
              </a:solidFill>
              <a:latin typeface="Arial"/>
              <a:ea typeface="Arial"/>
              <a:cs typeface="Arial"/>
              <a:sym typeface="Arial"/>
            </a:endParaRPr>
          </a:p>
        </p:txBody>
      </p:sp>
      <p:sp>
        <p:nvSpPr>
          <p:cNvPr id="236" name="Google Shape;236;p17"/>
          <p:cNvSpPr txBox="1"/>
          <p:nvPr/>
        </p:nvSpPr>
        <p:spPr>
          <a:xfrm>
            <a:off x="578969" y="562259"/>
            <a:ext cx="10774783" cy="651340"/>
          </a:xfrm>
          <a:prstGeom prst="rect">
            <a:avLst/>
          </a:prstGeom>
          <a:noFill/>
          <a:ln>
            <a:noFill/>
          </a:ln>
        </p:spPr>
        <p:txBody>
          <a:bodyPr spcFirstLastPara="1" wrap="square" lIns="58634" tIns="29309" rIns="58634" bIns="29309" anchor="t" anchorCtr="0">
            <a:spAutoFit/>
          </a:bodyPr>
          <a:lstStyle/>
          <a:p>
            <a:r>
              <a:rPr lang="en-US" sz="3848" b="1" dirty="0" smtClean="0"/>
              <a:t>Sum of sale by category of pizzas:</a:t>
            </a:r>
            <a:endParaRPr sz="3848" dirty="0">
              <a:solidFill>
                <a:srgbClr val="000000"/>
              </a:solidFill>
              <a:latin typeface="Arial"/>
              <a:ea typeface="Arial"/>
              <a:cs typeface="Arial"/>
              <a:sym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4900" y="1792303"/>
            <a:ext cx="7668052" cy="4240121"/>
          </a:xfrm>
          <a:prstGeom prst="rect">
            <a:avLst/>
          </a:prstGeom>
        </p:spPr>
      </p:pic>
    </p:spTree>
    <p:extLst>
      <p:ext uri="{BB962C8B-B14F-4D97-AF65-F5344CB8AC3E}">
        <p14:creationId xmlns:p14="http://schemas.microsoft.com/office/powerpoint/2010/main" val="83027459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7"/>
          <p:cNvSpPr txBox="1"/>
          <p:nvPr/>
        </p:nvSpPr>
        <p:spPr>
          <a:xfrm>
            <a:off x="11618238" y="6356351"/>
            <a:ext cx="368791" cy="249158"/>
          </a:xfrm>
          <a:prstGeom prst="rect">
            <a:avLst/>
          </a:prstGeom>
          <a:noFill/>
          <a:ln>
            <a:noFill/>
          </a:ln>
        </p:spPr>
        <p:txBody>
          <a:bodyPr spcFirstLastPara="1" wrap="square" lIns="58634" tIns="29309" rIns="58634" bIns="29309" anchor="ctr" anchorCtr="0">
            <a:noAutofit/>
          </a:bodyPr>
          <a:lstStyle/>
          <a:p>
            <a:pPr algn="r">
              <a:buClr>
                <a:srgbClr val="000000"/>
              </a:buClr>
              <a:buSzPts val="1870"/>
            </a:pPr>
            <a:endParaRPr sz="1199">
              <a:solidFill>
                <a:schemeClr val="lt1"/>
              </a:solidFill>
              <a:latin typeface="Calibri"/>
              <a:ea typeface="Calibri"/>
              <a:cs typeface="Calibri"/>
              <a:sym typeface="Calibri"/>
            </a:endParaRPr>
          </a:p>
        </p:txBody>
      </p:sp>
      <p:sp>
        <p:nvSpPr>
          <p:cNvPr id="235" name="Google Shape;235;p17"/>
          <p:cNvSpPr/>
          <p:nvPr/>
        </p:nvSpPr>
        <p:spPr>
          <a:xfrm>
            <a:off x="1391129" y="3518594"/>
            <a:ext cx="29321" cy="29321"/>
          </a:xfrm>
          <a:prstGeom prst="rightArrow">
            <a:avLst>
              <a:gd name="adj1" fmla="val 50000"/>
              <a:gd name="adj2" fmla="val 50000"/>
            </a:avLst>
          </a:prstGeom>
          <a:solidFill>
            <a:schemeClr val="accent1"/>
          </a:solidFill>
          <a:ln w="25400" cap="flat" cmpd="sng">
            <a:solidFill>
              <a:srgbClr val="31538F"/>
            </a:solidFill>
            <a:prstDash val="solid"/>
            <a:round/>
            <a:headEnd type="none" w="sm" len="sm"/>
            <a:tailEnd type="none" w="sm" len="sm"/>
          </a:ln>
        </p:spPr>
        <p:txBody>
          <a:bodyPr spcFirstLastPara="1" wrap="square" lIns="58634" tIns="29309" rIns="58634" bIns="29309" anchor="ctr" anchorCtr="0">
            <a:noAutofit/>
          </a:bodyPr>
          <a:lstStyle/>
          <a:p>
            <a:pPr algn="ctr"/>
            <a:endParaRPr sz="898">
              <a:solidFill>
                <a:schemeClr val="lt1"/>
              </a:solidFill>
              <a:latin typeface="Arial"/>
              <a:ea typeface="Arial"/>
              <a:cs typeface="Arial"/>
              <a:sym typeface="Arial"/>
            </a:endParaRPr>
          </a:p>
        </p:txBody>
      </p:sp>
      <p:sp>
        <p:nvSpPr>
          <p:cNvPr id="236" name="Google Shape;236;p17"/>
          <p:cNvSpPr txBox="1"/>
          <p:nvPr/>
        </p:nvSpPr>
        <p:spPr>
          <a:xfrm>
            <a:off x="578969" y="562259"/>
            <a:ext cx="10774783" cy="651340"/>
          </a:xfrm>
          <a:prstGeom prst="rect">
            <a:avLst/>
          </a:prstGeom>
          <a:noFill/>
          <a:ln>
            <a:noFill/>
          </a:ln>
        </p:spPr>
        <p:txBody>
          <a:bodyPr spcFirstLastPara="1" wrap="square" lIns="58634" tIns="29309" rIns="58634" bIns="29309" anchor="t" anchorCtr="0">
            <a:spAutoFit/>
          </a:bodyPr>
          <a:lstStyle/>
          <a:p>
            <a:r>
              <a:rPr lang="en-US" sz="3848" b="1" dirty="0" smtClean="0"/>
              <a:t>Sum of quantity by size of pizzas:</a:t>
            </a:r>
            <a:endParaRPr sz="3848" dirty="0">
              <a:solidFill>
                <a:srgbClr val="000000"/>
              </a:solidFill>
              <a:latin typeface="Arial"/>
              <a:ea typeface="Arial"/>
              <a:cs typeface="Arial"/>
              <a:sym typeface="Aria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7416" y="1385602"/>
            <a:ext cx="7297168" cy="4086795"/>
          </a:xfrm>
          <a:prstGeom prst="rect">
            <a:avLst/>
          </a:prstGeom>
        </p:spPr>
      </p:pic>
    </p:spTree>
    <p:extLst>
      <p:ext uri="{BB962C8B-B14F-4D97-AF65-F5344CB8AC3E}">
        <p14:creationId xmlns:p14="http://schemas.microsoft.com/office/powerpoint/2010/main" val="309649565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Total Number of Orders Every Week:</a:t>
            </a:r>
            <a:br>
              <a:rPr lang="en-US" b="1" dirty="0"/>
            </a:b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4971" y="3043647"/>
            <a:ext cx="11594313" cy="2429690"/>
          </a:xfrm>
        </p:spPr>
      </p:pic>
    </p:spTree>
    <p:extLst>
      <p:ext uri="{BB962C8B-B14F-4D97-AF65-F5344CB8AC3E}">
        <p14:creationId xmlns:p14="http://schemas.microsoft.com/office/powerpoint/2010/main" val="15369370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7"/>
          <p:cNvSpPr txBox="1"/>
          <p:nvPr/>
        </p:nvSpPr>
        <p:spPr>
          <a:xfrm>
            <a:off x="11618238" y="6356351"/>
            <a:ext cx="368791" cy="249158"/>
          </a:xfrm>
          <a:prstGeom prst="rect">
            <a:avLst/>
          </a:prstGeom>
          <a:noFill/>
          <a:ln>
            <a:noFill/>
          </a:ln>
        </p:spPr>
        <p:txBody>
          <a:bodyPr spcFirstLastPara="1" wrap="square" lIns="58634" tIns="29309" rIns="58634" bIns="29309" anchor="ctr" anchorCtr="0">
            <a:noAutofit/>
          </a:bodyPr>
          <a:lstStyle/>
          <a:p>
            <a:pPr algn="r">
              <a:buClr>
                <a:srgbClr val="000000"/>
              </a:buClr>
              <a:buSzPts val="1870"/>
            </a:pPr>
            <a:endParaRPr sz="1199">
              <a:solidFill>
                <a:schemeClr val="lt1"/>
              </a:solidFill>
              <a:latin typeface="Calibri"/>
              <a:ea typeface="Calibri"/>
              <a:cs typeface="Calibri"/>
              <a:sym typeface="Calibri"/>
            </a:endParaRPr>
          </a:p>
        </p:txBody>
      </p:sp>
      <p:sp>
        <p:nvSpPr>
          <p:cNvPr id="235" name="Google Shape;235;p17"/>
          <p:cNvSpPr/>
          <p:nvPr/>
        </p:nvSpPr>
        <p:spPr>
          <a:xfrm>
            <a:off x="1391129" y="3518594"/>
            <a:ext cx="29321" cy="29321"/>
          </a:xfrm>
          <a:prstGeom prst="rightArrow">
            <a:avLst>
              <a:gd name="adj1" fmla="val 50000"/>
              <a:gd name="adj2" fmla="val 50000"/>
            </a:avLst>
          </a:prstGeom>
          <a:solidFill>
            <a:schemeClr val="accent1"/>
          </a:solidFill>
          <a:ln w="25400" cap="flat" cmpd="sng">
            <a:solidFill>
              <a:srgbClr val="31538F"/>
            </a:solidFill>
            <a:prstDash val="solid"/>
            <a:round/>
            <a:headEnd type="none" w="sm" len="sm"/>
            <a:tailEnd type="none" w="sm" len="sm"/>
          </a:ln>
        </p:spPr>
        <p:txBody>
          <a:bodyPr spcFirstLastPara="1" wrap="square" lIns="58634" tIns="29309" rIns="58634" bIns="29309" anchor="ctr" anchorCtr="0">
            <a:noAutofit/>
          </a:bodyPr>
          <a:lstStyle/>
          <a:p>
            <a:pPr algn="ctr"/>
            <a:endParaRPr sz="898">
              <a:solidFill>
                <a:schemeClr val="lt1"/>
              </a:solidFill>
              <a:latin typeface="Arial"/>
              <a:ea typeface="Arial"/>
              <a:cs typeface="Arial"/>
              <a:sym typeface="Arial"/>
            </a:endParaRPr>
          </a:p>
        </p:txBody>
      </p:sp>
      <p:sp>
        <p:nvSpPr>
          <p:cNvPr id="236" name="Google Shape;236;p17"/>
          <p:cNvSpPr txBox="1"/>
          <p:nvPr/>
        </p:nvSpPr>
        <p:spPr>
          <a:xfrm>
            <a:off x="96369" y="447959"/>
            <a:ext cx="10774783" cy="651340"/>
          </a:xfrm>
          <a:prstGeom prst="rect">
            <a:avLst/>
          </a:prstGeom>
          <a:noFill/>
          <a:ln>
            <a:noFill/>
          </a:ln>
        </p:spPr>
        <p:txBody>
          <a:bodyPr spcFirstLastPara="1" wrap="square" lIns="58634" tIns="29309" rIns="58634" bIns="29309" anchor="t" anchorCtr="0">
            <a:spAutoFit/>
          </a:bodyPr>
          <a:lstStyle/>
          <a:p>
            <a:r>
              <a:rPr lang="en-US" sz="3848" b="1" dirty="0" smtClean="0"/>
              <a:t>No orders | every session:</a:t>
            </a:r>
            <a:endParaRPr sz="3848" dirty="0">
              <a:solidFill>
                <a:srgbClr val="000000"/>
              </a:solidFill>
              <a:latin typeface="Arial"/>
              <a:ea typeface="Arial"/>
              <a:cs typeface="Arial"/>
              <a:sym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1309" y="1961594"/>
            <a:ext cx="8026541" cy="4499087"/>
          </a:xfrm>
          <a:prstGeom prst="rect">
            <a:avLst/>
          </a:prstGeom>
        </p:spPr>
      </p:pic>
    </p:spTree>
    <p:extLst>
      <p:ext uri="{BB962C8B-B14F-4D97-AF65-F5344CB8AC3E}">
        <p14:creationId xmlns:p14="http://schemas.microsoft.com/office/powerpoint/2010/main" val="198543142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7"/>
          <p:cNvSpPr txBox="1"/>
          <p:nvPr/>
        </p:nvSpPr>
        <p:spPr>
          <a:xfrm>
            <a:off x="11618238" y="6356351"/>
            <a:ext cx="368791" cy="249158"/>
          </a:xfrm>
          <a:prstGeom prst="rect">
            <a:avLst/>
          </a:prstGeom>
          <a:noFill/>
          <a:ln>
            <a:noFill/>
          </a:ln>
        </p:spPr>
        <p:txBody>
          <a:bodyPr spcFirstLastPara="1" wrap="square" lIns="58634" tIns="29309" rIns="58634" bIns="29309" anchor="ctr" anchorCtr="0">
            <a:noAutofit/>
          </a:bodyPr>
          <a:lstStyle/>
          <a:p>
            <a:pPr algn="r">
              <a:buClr>
                <a:srgbClr val="000000"/>
              </a:buClr>
              <a:buSzPts val="1870"/>
            </a:pPr>
            <a:endParaRPr sz="1199">
              <a:solidFill>
                <a:schemeClr val="lt1"/>
              </a:solidFill>
              <a:latin typeface="Calibri"/>
              <a:ea typeface="Calibri"/>
              <a:cs typeface="Calibri"/>
              <a:sym typeface="Calibri"/>
            </a:endParaRPr>
          </a:p>
        </p:txBody>
      </p:sp>
      <p:sp>
        <p:nvSpPr>
          <p:cNvPr id="235" name="Google Shape;235;p17"/>
          <p:cNvSpPr/>
          <p:nvPr/>
        </p:nvSpPr>
        <p:spPr>
          <a:xfrm>
            <a:off x="1391129" y="3518594"/>
            <a:ext cx="29321" cy="29321"/>
          </a:xfrm>
          <a:prstGeom prst="rightArrow">
            <a:avLst>
              <a:gd name="adj1" fmla="val 50000"/>
              <a:gd name="adj2" fmla="val 50000"/>
            </a:avLst>
          </a:prstGeom>
          <a:solidFill>
            <a:schemeClr val="accent1"/>
          </a:solidFill>
          <a:ln w="25400" cap="flat" cmpd="sng">
            <a:solidFill>
              <a:srgbClr val="31538F"/>
            </a:solidFill>
            <a:prstDash val="solid"/>
            <a:round/>
            <a:headEnd type="none" w="sm" len="sm"/>
            <a:tailEnd type="none" w="sm" len="sm"/>
          </a:ln>
        </p:spPr>
        <p:txBody>
          <a:bodyPr spcFirstLastPara="1" wrap="square" lIns="58634" tIns="29309" rIns="58634" bIns="29309" anchor="ctr" anchorCtr="0">
            <a:noAutofit/>
          </a:bodyPr>
          <a:lstStyle/>
          <a:p>
            <a:pPr algn="ctr"/>
            <a:endParaRPr sz="898">
              <a:solidFill>
                <a:schemeClr val="lt1"/>
              </a:solidFill>
              <a:latin typeface="Arial"/>
              <a:ea typeface="Arial"/>
              <a:cs typeface="Arial"/>
              <a:sym typeface="Arial"/>
            </a:endParaRPr>
          </a:p>
        </p:txBody>
      </p:sp>
      <p:sp>
        <p:nvSpPr>
          <p:cNvPr id="236" name="Google Shape;236;p17"/>
          <p:cNvSpPr txBox="1"/>
          <p:nvPr/>
        </p:nvSpPr>
        <p:spPr>
          <a:xfrm>
            <a:off x="540869" y="435259"/>
            <a:ext cx="10774783" cy="651340"/>
          </a:xfrm>
          <a:prstGeom prst="rect">
            <a:avLst/>
          </a:prstGeom>
          <a:noFill/>
          <a:ln>
            <a:noFill/>
          </a:ln>
        </p:spPr>
        <p:txBody>
          <a:bodyPr spcFirstLastPara="1" wrap="square" lIns="58634" tIns="29309" rIns="58634" bIns="29309" anchor="t" anchorCtr="0">
            <a:spAutoFit/>
          </a:bodyPr>
          <a:lstStyle/>
          <a:p>
            <a:r>
              <a:rPr lang="en-US" sz="2800" b="1" dirty="0"/>
              <a:t>No Orders Per Hour </a:t>
            </a:r>
            <a:r>
              <a:rPr lang="en-US" sz="3848" b="1" dirty="0" smtClean="0"/>
              <a:t>:</a:t>
            </a:r>
            <a:endParaRPr sz="3848" dirty="0">
              <a:solidFill>
                <a:srgbClr val="000000"/>
              </a:solidFill>
              <a:latin typeface="Arial"/>
              <a:ea typeface="Arial"/>
              <a:cs typeface="Arial"/>
              <a:sym typeface="Aria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8522" y="1733313"/>
            <a:ext cx="7781776" cy="4301727"/>
          </a:xfrm>
          <a:prstGeom prst="rect">
            <a:avLst/>
          </a:prstGeom>
        </p:spPr>
      </p:pic>
    </p:spTree>
    <p:extLst>
      <p:ext uri="{BB962C8B-B14F-4D97-AF65-F5344CB8AC3E}">
        <p14:creationId xmlns:p14="http://schemas.microsoft.com/office/powerpoint/2010/main" val="275011063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7"/>
          <p:cNvSpPr txBox="1"/>
          <p:nvPr/>
        </p:nvSpPr>
        <p:spPr>
          <a:xfrm>
            <a:off x="11618238" y="6356351"/>
            <a:ext cx="368791" cy="249158"/>
          </a:xfrm>
          <a:prstGeom prst="rect">
            <a:avLst/>
          </a:prstGeom>
          <a:noFill/>
          <a:ln>
            <a:noFill/>
          </a:ln>
        </p:spPr>
        <p:txBody>
          <a:bodyPr spcFirstLastPara="1" wrap="square" lIns="58634" tIns="29309" rIns="58634" bIns="29309" anchor="ctr" anchorCtr="0">
            <a:noAutofit/>
          </a:bodyPr>
          <a:lstStyle/>
          <a:p>
            <a:pPr algn="r">
              <a:buClr>
                <a:srgbClr val="000000"/>
              </a:buClr>
              <a:buSzPts val="1870"/>
            </a:pPr>
            <a:endParaRPr sz="1199">
              <a:solidFill>
                <a:schemeClr val="lt1"/>
              </a:solidFill>
              <a:latin typeface="Calibri"/>
              <a:ea typeface="Calibri"/>
              <a:cs typeface="Calibri"/>
              <a:sym typeface="Calibri"/>
            </a:endParaRPr>
          </a:p>
        </p:txBody>
      </p:sp>
      <p:sp>
        <p:nvSpPr>
          <p:cNvPr id="235" name="Google Shape;235;p17"/>
          <p:cNvSpPr/>
          <p:nvPr/>
        </p:nvSpPr>
        <p:spPr>
          <a:xfrm>
            <a:off x="1391129" y="3518594"/>
            <a:ext cx="29321" cy="29321"/>
          </a:xfrm>
          <a:prstGeom prst="rightArrow">
            <a:avLst>
              <a:gd name="adj1" fmla="val 50000"/>
              <a:gd name="adj2" fmla="val 50000"/>
            </a:avLst>
          </a:prstGeom>
          <a:solidFill>
            <a:schemeClr val="accent1"/>
          </a:solidFill>
          <a:ln w="25400" cap="flat" cmpd="sng">
            <a:solidFill>
              <a:srgbClr val="31538F"/>
            </a:solidFill>
            <a:prstDash val="solid"/>
            <a:round/>
            <a:headEnd type="none" w="sm" len="sm"/>
            <a:tailEnd type="none" w="sm" len="sm"/>
          </a:ln>
        </p:spPr>
        <p:txBody>
          <a:bodyPr spcFirstLastPara="1" wrap="square" lIns="58634" tIns="29309" rIns="58634" bIns="29309" anchor="ctr" anchorCtr="0">
            <a:noAutofit/>
          </a:bodyPr>
          <a:lstStyle/>
          <a:p>
            <a:pPr algn="ctr"/>
            <a:endParaRPr sz="898">
              <a:solidFill>
                <a:schemeClr val="lt1"/>
              </a:solidFill>
              <a:latin typeface="Arial"/>
              <a:ea typeface="Arial"/>
              <a:cs typeface="Arial"/>
              <a:sym typeface="Arial"/>
            </a:endParaRPr>
          </a:p>
        </p:txBody>
      </p:sp>
      <p:sp>
        <p:nvSpPr>
          <p:cNvPr id="236" name="Google Shape;236;p17"/>
          <p:cNvSpPr txBox="1"/>
          <p:nvPr/>
        </p:nvSpPr>
        <p:spPr>
          <a:xfrm>
            <a:off x="578969" y="562259"/>
            <a:ext cx="10774783" cy="651340"/>
          </a:xfrm>
          <a:prstGeom prst="rect">
            <a:avLst/>
          </a:prstGeom>
          <a:noFill/>
          <a:ln>
            <a:noFill/>
          </a:ln>
        </p:spPr>
        <p:txBody>
          <a:bodyPr spcFirstLastPara="1" wrap="square" lIns="58634" tIns="29309" rIns="58634" bIns="29309" anchor="t" anchorCtr="0">
            <a:spAutoFit/>
          </a:bodyPr>
          <a:lstStyle/>
          <a:p>
            <a:r>
              <a:rPr lang="en-US" sz="3848" b="1" dirty="0" smtClean="0"/>
              <a:t>Number of  ORDERS BY WEEK:</a:t>
            </a:r>
            <a:endParaRPr sz="3848" dirty="0">
              <a:solidFill>
                <a:srgbClr val="000000"/>
              </a:solidFill>
              <a:latin typeface="Arial"/>
              <a:ea typeface="Arial"/>
              <a:cs typeface="Arial"/>
              <a:sym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8206" y="1776181"/>
            <a:ext cx="7177839" cy="4826957"/>
          </a:xfrm>
          <a:prstGeom prst="rect">
            <a:avLst/>
          </a:prstGeom>
        </p:spPr>
      </p:pic>
    </p:spTree>
    <p:extLst>
      <p:ext uri="{BB962C8B-B14F-4D97-AF65-F5344CB8AC3E}">
        <p14:creationId xmlns:p14="http://schemas.microsoft.com/office/powerpoint/2010/main" val="196664405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7"/>
          <p:cNvSpPr txBox="1"/>
          <p:nvPr/>
        </p:nvSpPr>
        <p:spPr>
          <a:xfrm>
            <a:off x="11618238" y="6356351"/>
            <a:ext cx="368791" cy="249158"/>
          </a:xfrm>
          <a:prstGeom prst="rect">
            <a:avLst/>
          </a:prstGeom>
          <a:noFill/>
          <a:ln>
            <a:noFill/>
          </a:ln>
        </p:spPr>
        <p:txBody>
          <a:bodyPr spcFirstLastPara="1" wrap="square" lIns="58634" tIns="29309" rIns="58634" bIns="29309" anchor="ctr" anchorCtr="0">
            <a:noAutofit/>
          </a:bodyPr>
          <a:lstStyle/>
          <a:p>
            <a:pPr algn="r">
              <a:buClr>
                <a:srgbClr val="000000"/>
              </a:buClr>
              <a:buSzPts val="1870"/>
            </a:pPr>
            <a:endParaRPr sz="1199">
              <a:solidFill>
                <a:schemeClr val="lt1"/>
              </a:solidFill>
              <a:latin typeface="Calibri"/>
              <a:ea typeface="Calibri"/>
              <a:cs typeface="Calibri"/>
              <a:sym typeface="Calibri"/>
            </a:endParaRPr>
          </a:p>
        </p:txBody>
      </p:sp>
      <p:sp>
        <p:nvSpPr>
          <p:cNvPr id="235" name="Google Shape;235;p17"/>
          <p:cNvSpPr/>
          <p:nvPr/>
        </p:nvSpPr>
        <p:spPr>
          <a:xfrm>
            <a:off x="1391129" y="3518594"/>
            <a:ext cx="29321" cy="29321"/>
          </a:xfrm>
          <a:prstGeom prst="rightArrow">
            <a:avLst>
              <a:gd name="adj1" fmla="val 50000"/>
              <a:gd name="adj2" fmla="val 50000"/>
            </a:avLst>
          </a:prstGeom>
          <a:solidFill>
            <a:schemeClr val="accent1"/>
          </a:solidFill>
          <a:ln w="25400" cap="flat" cmpd="sng">
            <a:solidFill>
              <a:srgbClr val="31538F"/>
            </a:solidFill>
            <a:prstDash val="solid"/>
            <a:round/>
            <a:headEnd type="none" w="sm" len="sm"/>
            <a:tailEnd type="none" w="sm" len="sm"/>
          </a:ln>
        </p:spPr>
        <p:txBody>
          <a:bodyPr spcFirstLastPara="1" wrap="square" lIns="58634" tIns="29309" rIns="58634" bIns="29309" anchor="ctr" anchorCtr="0">
            <a:noAutofit/>
          </a:bodyPr>
          <a:lstStyle/>
          <a:p>
            <a:pPr algn="ctr"/>
            <a:endParaRPr sz="898">
              <a:solidFill>
                <a:schemeClr val="lt1"/>
              </a:solidFill>
              <a:latin typeface="Arial"/>
              <a:ea typeface="Arial"/>
              <a:cs typeface="Arial"/>
              <a:sym typeface="Arial"/>
            </a:endParaRPr>
          </a:p>
        </p:txBody>
      </p:sp>
      <p:sp>
        <p:nvSpPr>
          <p:cNvPr id="236" name="Google Shape;236;p17"/>
          <p:cNvSpPr txBox="1"/>
          <p:nvPr/>
        </p:nvSpPr>
        <p:spPr>
          <a:xfrm>
            <a:off x="152401" y="441881"/>
            <a:ext cx="11465838" cy="651340"/>
          </a:xfrm>
          <a:prstGeom prst="rect">
            <a:avLst/>
          </a:prstGeom>
          <a:noFill/>
          <a:ln>
            <a:noFill/>
          </a:ln>
        </p:spPr>
        <p:txBody>
          <a:bodyPr spcFirstLastPara="1" wrap="square" lIns="58634" tIns="29309" rIns="58634" bIns="29309" anchor="t" anchorCtr="0">
            <a:spAutoFit/>
          </a:bodyPr>
          <a:lstStyle/>
          <a:p>
            <a:r>
              <a:rPr lang="en-US" sz="3848" b="1" dirty="0" smtClean="0"/>
              <a:t>Report of the top 3 sold pizzas with quantity:</a:t>
            </a:r>
            <a:endParaRPr sz="3848" dirty="0">
              <a:solidFill>
                <a:srgbClr val="000000"/>
              </a:solidFill>
              <a:latin typeface="Arial"/>
              <a:ea typeface="Arial"/>
              <a:cs typeface="Arial"/>
              <a:sym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2046" y="1976235"/>
            <a:ext cx="9975342" cy="3497102"/>
          </a:xfrm>
          <a:prstGeom prst="rect">
            <a:avLst/>
          </a:prstGeom>
        </p:spPr>
      </p:pic>
    </p:spTree>
    <p:extLst>
      <p:ext uri="{BB962C8B-B14F-4D97-AF65-F5344CB8AC3E}">
        <p14:creationId xmlns:p14="http://schemas.microsoft.com/office/powerpoint/2010/main" val="10739875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7"/>
          <p:cNvSpPr txBox="1"/>
          <p:nvPr/>
        </p:nvSpPr>
        <p:spPr>
          <a:xfrm>
            <a:off x="11618238" y="6356351"/>
            <a:ext cx="368791" cy="249158"/>
          </a:xfrm>
          <a:prstGeom prst="rect">
            <a:avLst/>
          </a:prstGeom>
          <a:noFill/>
          <a:ln>
            <a:noFill/>
          </a:ln>
        </p:spPr>
        <p:txBody>
          <a:bodyPr spcFirstLastPara="1" wrap="square" lIns="58634" tIns="29309" rIns="58634" bIns="29309" anchor="ctr" anchorCtr="0">
            <a:noAutofit/>
          </a:bodyPr>
          <a:lstStyle/>
          <a:p>
            <a:pPr algn="r">
              <a:buClr>
                <a:srgbClr val="000000"/>
              </a:buClr>
              <a:buSzPts val="1870"/>
            </a:pPr>
            <a:endParaRPr sz="1199">
              <a:solidFill>
                <a:schemeClr val="lt1"/>
              </a:solidFill>
              <a:latin typeface="Calibri"/>
              <a:ea typeface="Calibri"/>
              <a:cs typeface="Calibri"/>
              <a:sym typeface="Calibri"/>
            </a:endParaRPr>
          </a:p>
        </p:txBody>
      </p:sp>
      <p:sp>
        <p:nvSpPr>
          <p:cNvPr id="235" name="Google Shape;235;p17"/>
          <p:cNvSpPr/>
          <p:nvPr/>
        </p:nvSpPr>
        <p:spPr>
          <a:xfrm>
            <a:off x="1391129" y="3518594"/>
            <a:ext cx="29321" cy="29321"/>
          </a:xfrm>
          <a:prstGeom prst="rightArrow">
            <a:avLst>
              <a:gd name="adj1" fmla="val 50000"/>
              <a:gd name="adj2" fmla="val 50000"/>
            </a:avLst>
          </a:prstGeom>
          <a:solidFill>
            <a:schemeClr val="accent1"/>
          </a:solidFill>
          <a:ln w="25400" cap="flat" cmpd="sng">
            <a:solidFill>
              <a:srgbClr val="31538F"/>
            </a:solidFill>
            <a:prstDash val="solid"/>
            <a:round/>
            <a:headEnd type="none" w="sm" len="sm"/>
            <a:tailEnd type="none" w="sm" len="sm"/>
          </a:ln>
        </p:spPr>
        <p:txBody>
          <a:bodyPr spcFirstLastPara="1" wrap="square" lIns="58634" tIns="29309" rIns="58634" bIns="29309" anchor="ctr" anchorCtr="0">
            <a:noAutofit/>
          </a:bodyPr>
          <a:lstStyle/>
          <a:p>
            <a:pPr algn="ctr"/>
            <a:endParaRPr sz="898">
              <a:solidFill>
                <a:schemeClr val="lt1"/>
              </a:solidFill>
              <a:latin typeface="Arial"/>
              <a:ea typeface="Arial"/>
              <a:cs typeface="Arial"/>
              <a:sym typeface="Arial"/>
            </a:endParaRPr>
          </a:p>
        </p:txBody>
      </p:sp>
      <p:sp>
        <p:nvSpPr>
          <p:cNvPr id="236" name="Google Shape;236;p17"/>
          <p:cNvSpPr txBox="1"/>
          <p:nvPr/>
        </p:nvSpPr>
        <p:spPr>
          <a:xfrm>
            <a:off x="578969" y="562259"/>
            <a:ext cx="10774783" cy="551633"/>
          </a:xfrm>
          <a:prstGeom prst="rect">
            <a:avLst/>
          </a:prstGeom>
          <a:noFill/>
          <a:ln>
            <a:noFill/>
          </a:ln>
        </p:spPr>
        <p:txBody>
          <a:bodyPr spcFirstLastPara="1" wrap="square" lIns="58634" tIns="29309" rIns="58634" bIns="29309" anchor="t" anchorCtr="0">
            <a:spAutoFit/>
          </a:bodyPr>
          <a:lstStyle/>
          <a:p>
            <a:r>
              <a:rPr lang="en-US" sz="3200" b="1" dirty="0">
                <a:solidFill>
                  <a:schemeClr val="tx2"/>
                </a:solidFill>
              </a:rPr>
              <a:t>Report of the Last 3 Sold Pizzas with Quantity</a:t>
            </a:r>
            <a:endParaRPr sz="3200" b="1" dirty="0">
              <a:solidFill>
                <a:schemeClr val="tx2"/>
              </a:solidFill>
              <a:latin typeface="Arial"/>
              <a:ea typeface="Arial"/>
              <a:cs typeface="Arial"/>
              <a:sym typeface="Aria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3967" y="1761892"/>
            <a:ext cx="9055753" cy="3698382"/>
          </a:xfrm>
          <a:prstGeom prst="rect">
            <a:avLst/>
          </a:prstGeom>
        </p:spPr>
      </p:pic>
    </p:spTree>
    <p:extLst>
      <p:ext uri="{BB962C8B-B14F-4D97-AF65-F5344CB8AC3E}">
        <p14:creationId xmlns:p14="http://schemas.microsoft.com/office/powerpoint/2010/main" val="345795902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2806700"/>
            <a:ext cx="9404723" cy="3213100"/>
          </a:xfrm>
        </p:spPr>
        <p:txBody>
          <a:bodyPr/>
          <a:lstStyle/>
          <a:p>
            <a:r>
              <a:rPr lang="en-US" b="1" dirty="0"/>
              <a:t>Recommendations for Pizza Order Data </a:t>
            </a:r>
            <a:r>
              <a:rPr lang="en-US" b="1" dirty="0" smtClean="0"/>
              <a:t>Analysis:</a:t>
            </a:r>
            <a:endParaRPr lang="en-US" b="1" dirty="0"/>
          </a:p>
        </p:txBody>
      </p:sp>
    </p:spTree>
    <p:extLst>
      <p:ext uri="{BB962C8B-B14F-4D97-AF65-F5344CB8AC3E}">
        <p14:creationId xmlns:p14="http://schemas.microsoft.com/office/powerpoint/2010/main" val="30977699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978346" cy="5831968"/>
          </a:xfrm>
        </p:spPr>
        <p:txBody>
          <a:bodyPr/>
          <a:lstStyle/>
          <a:p>
            <a:r>
              <a:rPr lang="en-US" sz="3600" b="1" dirty="0"/>
              <a:t>Key Points</a:t>
            </a:r>
            <a:r>
              <a:rPr lang="en-US" sz="3600" b="1" dirty="0" smtClean="0"/>
              <a:t>:</a:t>
            </a:r>
            <a:br>
              <a:rPr lang="en-US" sz="3600" b="1" dirty="0" smtClean="0"/>
            </a:br>
            <a:r>
              <a:rPr lang="en-US" sz="3600" b="1" dirty="0"/>
              <a:t/>
            </a:r>
            <a:br>
              <a:rPr lang="en-US" sz="3600" b="1" dirty="0"/>
            </a:br>
            <a:r>
              <a:rPr lang="en-US" sz="3600" b="1" dirty="0"/>
              <a:t>Order</a:t>
            </a:r>
            <a:r>
              <a:rPr lang="en-US" sz="3600" dirty="0"/>
              <a:t>: </a:t>
            </a:r>
            <a:r>
              <a:rPr lang="en-US" sz="3600" dirty="0">
                <a:solidFill>
                  <a:schemeClr val="accent1">
                    <a:lumMod val="60000"/>
                    <a:lumOff val="40000"/>
                  </a:schemeClr>
                </a:solidFill>
              </a:rPr>
              <a:t>Represents an order placed by a customer</a:t>
            </a:r>
            <a:r>
              <a:rPr lang="en-US" sz="3600" dirty="0"/>
              <a:t>.</a:t>
            </a:r>
            <a:br>
              <a:rPr lang="en-US" sz="3600" dirty="0"/>
            </a:br>
            <a:r>
              <a:rPr lang="en-US" sz="3600" b="1" dirty="0" smtClean="0"/>
              <a:t>Order Details</a:t>
            </a:r>
            <a:r>
              <a:rPr lang="en-US" sz="3600" dirty="0" smtClean="0"/>
              <a:t>: </a:t>
            </a:r>
            <a:r>
              <a:rPr lang="en-US" sz="3600" dirty="0">
                <a:solidFill>
                  <a:schemeClr val="accent1">
                    <a:lumMod val="60000"/>
                    <a:lumOff val="40000"/>
                  </a:schemeClr>
                </a:solidFill>
              </a:rPr>
              <a:t>Contains details of each item in an order, linking to specific pizzas.</a:t>
            </a:r>
            <a:br>
              <a:rPr lang="en-US" sz="3600" dirty="0">
                <a:solidFill>
                  <a:schemeClr val="accent1">
                    <a:lumMod val="60000"/>
                    <a:lumOff val="40000"/>
                  </a:schemeClr>
                </a:solidFill>
              </a:rPr>
            </a:br>
            <a:r>
              <a:rPr lang="en-US" sz="3600" b="1" dirty="0"/>
              <a:t>Pizza</a:t>
            </a:r>
            <a:r>
              <a:rPr lang="en-US" sz="3600" dirty="0"/>
              <a:t>: </a:t>
            </a:r>
            <a:r>
              <a:rPr lang="en-US" sz="3600" dirty="0">
                <a:solidFill>
                  <a:schemeClr val="accent1">
                    <a:lumMod val="60000"/>
                    <a:lumOff val="40000"/>
                  </a:schemeClr>
                </a:solidFill>
              </a:rPr>
              <a:t>Represents individual pizzas with specific sizes and prices.</a:t>
            </a:r>
            <a:br>
              <a:rPr lang="en-US" sz="3600" dirty="0">
                <a:solidFill>
                  <a:schemeClr val="accent1">
                    <a:lumMod val="60000"/>
                    <a:lumOff val="40000"/>
                  </a:schemeClr>
                </a:solidFill>
              </a:rPr>
            </a:br>
            <a:r>
              <a:rPr lang="en-US" sz="3600" b="1" dirty="0" smtClean="0"/>
              <a:t>Pizza Type</a:t>
            </a:r>
            <a:r>
              <a:rPr lang="en-US" sz="3600" dirty="0" smtClean="0">
                <a:solidFill>
                  <a:schemeClr val="accent1">
                    <a:lumMod val="60000"/>
                    <a:lumOff val="40000"/>
                  </a:schemeClr>
                </a:solidFill>
              </a:rPr>
              <a:t>: </a:t>
            </a:r>
            <a:r>
              <a:rPr lang="en-US" sz="3600" dirty="0">
                <a:solidFill>
                  <a:schemeClr val="accent1">
                    <a:lumMod val="60000"/>
                    <a:lumOff val="40000"/>
                  </a:schemeClr>
                </a:solidFill>
              </a:rPr>
              <a:t>Defines the type, category, and ingredients of pizzas</a:t>
            </a:r>
            <a:r>
              <a:rPr lang="en-US" dirty="0"/>
              <a:t>.</a:t>
            </a:r>
          </a:p>
        </p:txBody>
      </p:sp>
    </p:spTree>
    <p:extLst>
      <p:ext uri="{BB962C8B-B14F-4D97-AF65-F5344CB8AC3E}">
        <p14:creationId xmlns:p14="http://schemas.microsoft.com/office/powerpoint/2010/main" val="66294558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691" y="130629"/>
            <a:ext cx="11599818" cy="6557553"/>
          </a:xfrm>
        </p:spPr>
        <p:txBody>
          <a:bodyPr/>
          <a:lstStyle/>
          <a:p>
            <a:r>
              <a:rPr lang="en-US" sz="3200" b="1" dirty="0" smtClean="0">
                <a:solidFill>
                  <a:srgbClr val="FFFF00"/>
                </a:solidFill>
              </a:rPr>
              <a:t>Recommendation:</a:t>
            </a:r>
            <a:r>
              <a:rPr lang="en-US" sz="1000" b="1" dirty="0" smtClean="0"/>
              <a:t/>
            </a:r>
            <a:br>
              <a:rPr lang="en-US" sz="1000" b="1" dirty="0" smtClean="0"/>
            </a:br>
            <a:r>
              <a:rPr lang="en-US" sz="1600" b="1" dirty="0">
                <a:solidFill>
                  <a:srgbClr val="00B050"/>
                </a:solidFill>
              </a:rPr>
              <a:t>Focus on Popular </a:t>
            </a:r>
            <a:r>
              <a:rPr lang="en-US" sz="1600" b="1" dirty="0" smtClean="0">
                <a:solidFill>
                  <a:srgbClr val="00B050"/>
                </a:solidFill>
              </a:rPr>
              <a:t>Sizes  </a:t>
            </a:r>
            <a:r>
              <a:rPr lang="en-US" sz="1600" dirty="0"/>
              <a:t/>
            </a:r>
            <a:br>
              <a:rPr lang="en-US" sz="1600" dirty="0"/>
            </a:br>
            <a:r>
              <a:rPr lang="en-US" sz="1600" b="1" dirty="0"/>
              <a:t>Most Common Pizza Sizes:</a:t>
            </a:r>
            <a:r>
              <a:rPr lang="en-US" sz="1600" dirty="0"/>
              <a:t> Align marketing and promotional efforts with the most frequently ordered pizza sizes to maximize sales.</a:t>
            </a:r>
            <a:br>
              <a:rPr lang="en-US" sz="1600" dirty="0"/>
            </a:br>
            <a:r>
              <a:rPr lang="en-US" sz="1600" b="1" dirty="0">
                <a:solidFill>
                  <a:srgbClr val="00B050"/>
                </a:solidFill>
              </a:rPr>
              <a:t>Enhance Revenue from Top Sellers</a:t>
            </a:r>
            <a:r>
              <a:rPr lang="en-US" sz="1600" dirty="0"/>
              <a:t/>
            </a:r>
            <a:br>
              <a:rPr lang="en-US" sz="1600" dirty="0"/>
            </a:br>
            <a:r>
              <a:rPr lang="en-US" sz="1600" b="1" dirty="0"/>
              <a:t>Top 3 Revenue-Generating Pizzas:</a:t>
            </a:r>
            <a:r>
              <a:rPr lang="en-US" sz="1600" dirty="0"/>
              <a:t> Promote the top three revenue-generating pizzas through targeted marketing campaigns to boost overall revenue.</a:t>
            </a:r>
            <a:br>
              <a:rPr lang="en-US" sz="1600" dirty="0"/>
            </a:br>
            <a:r>
              <a:rPr lang="en-US" sz="1600" b="1" dirty="0">
                <a:solidFill>
                  <a:srgbClr val="00B050"/>
                </a:solidFill>
              </a:rPr>
              <a:t>Efficient Resource Allocation</a:t>
            </a:r>
            <a:r>
              <a:rPr lang="en-US" sz="1600" dirty="0"/>
              <a:t/>
            </a:r>
            <a:br>
              <a:rPr lang="en-US" sz="1600" dirty="0"/>
            </a:br>
            <a:r>
              <a:rPr lang="en-US" sz="1600" b="1" dirty="0"/>
              <a:t>Order Distribution by Hour:</a:t>
            </a:r>
            <a:r>
              <a:rPr lang="en-US" sz="1600" dirty="0"/>
              <a:t> Adjust staffing and operational resources according to peak order times to enhance service efficiency and customer satisfaction.</a:t>
            </a:r>
            <a:br>
              <a:rPr lang="en-US" sz="1600" dirty="0"/>
            </a:br>
            <a:r>
              <a:rPr lang="en-US" sz="1600" b="1" dirty="0">
                <a:solidFill>
                  <a:srgbClr val="00B050"/>
                </a:solidFill>
              </a:rPr>
              <a:t>Category-Specific Promotions</a:t>
            </a:r>
            <a:r>
              <a:rPr lang="en-US" sz="1600" dirty="0"/>
              <a:t/>
            </a:r>
            <a:br>
              <a:rPr lang="en-US" sz="1600" dirty="0"/>
            </a:br>
            <a:r>
              <a:rPr lang="en-US" sz="1600" b="1" dirty="0"/>
              <a:t>Category-wise Distribution:</a:t>
            </a:r>
            <a:r>
              <a:rPr lang="en-US" sz="1600" dirty="0"/>
              <a:t> Develop category-specific promotions based on the distribution of ordered pizzas by category to drive sales in less popular categories.</a:t>
            </a:r>
            <a:br>
              <a:rPr lang="en-US" sz="1600" dirty="0"/>
            </a:br>
            <a:r>
              <a:rPr lang="en-US" sz="1600" b="1" dirty="0">
                <a:solidFill>
                  <a:srgbClr val="00B050"/>
                </a:solidFill>
              </a:rPr>
              <a:t>Monitor Sales Trends</a:t>
            </a:r>
            <a:r>
              <a:rPr lang="en-US" sz="1600" dirty="0"/>
              <a:t/>
            </a:r>
            <a:br>
              <a:rPr lang="en-US" sz="1600" dirty="0"/>
            </a:br>
            <a:r>
              <a:rPr lang="en-US" sz="1600" b="1" dirty="0"/>
              <a:t>Cumulative Revenue Over Time:</a:t>
            </a:r>
            <a:r>
              <a:rPr lang="en-US" sz="1600" dirty="0"/>
              <a:t> Regularly track cumulative revenue to identify trends and make timely strategic decisions to maintain or improve sales performance.</a:t>
            </a:r>
            <a:br>
              <a:rPr lang="en-US" sz="1600" dirty="0"/>
            </a:br>
            <a:r>
              <a:rPr lang="en-US" sz="1600" b="1" dirty="0">
                <a:solidFill>
                  <a:srgbClr val="00B050"/>
                </a:solidFill>
              </a:rPr>
              <a:t>Data-Driven Marketing</a:t>
            </a:r>
            <a:r>
              <a:rPr lang="en-US" sz="1600" dirty="0"/>
              <a:t/>
            </a:r>
            <a:br>
              <a:rPr lang="en-US" sz="1600" dirty="0"/>
            </a:br>
            <a:r>
              <a:rPr lang="en-US" sz="1600" b="1" dirty="0"/>
              <a:t>Average Orders Per Day:</a:t>
            </a:r>
            <a:r>
              <a:rPr lang="en-US" sz="1600" dirty="0"/>
              <a:t> Use insights from average daily orders to plan effective marketing campaigns and promotional offers to drive consistent sales throughout the week.</a:t>
            </a:r>
            <a:br>
              <a:rPr lang="en-US" sz="1600" dirty="0"/>
            </a:br>
            <a:r>
              <a:rPr lang="en-US" sz="1600" b="1" dirty="0">
                <a:solidFill>
                  <a:srgbClr val="00B050"/>
                </a:solidFill>
              </a:rPr>
              <a:t>Revenue Contribution Analysis</a:t>
            </a:r>
            <a:r>
              <a:rPr lang="en-US" sz="1600" dirty="0"/>
              <a:t/>
            </a:r>
            <a:br>
              <a:rPr lang="en-US" sz="1600" dirty="0"/>
            </a:br>
            <a:r>
              <a:rPr lang="en-US" sz="1600" b="1" dirty="0"/>
              <a:t>Percentage Revenue by Pizza Type:</a:t>
            </a:r>
            <a:r>
              <a:rPr lang="en-US" sz="1600" dirty="0"/>
              <a:t> Focus on enhancing the menu and marketing efforts for pizza types contributing significantly to total revenue to maximize profitability.</a:t>
            </a:r>
            <a:br>
              <a:rPr lang="en-US" sz="1600" dirty="0"/>
            </a:br>
            <a:r>
              <a:rPr lang="en-US" sz="1600" b="1" dirty="0">
                <a:solidFill>
                  <a:srgbClr val="00B050"/>
                </a:solidFill>
              </a:rPr>
              <a:t>Inventory Management</a:t>
            </a:r>
            <a:r>
              <a:rPr lang="en-US" sz="1600" dirty="0"/>
              <a:t/>
            </a:r>
            <a:br>
              <a:rPr lang="en-US" sz="1600" dirty="0"/>
            </a:br>
            <a:r>
              <a:rPr lang="en-US" sz="1600" b="1" dirty="0"/>
              <a:t>Quantity by Category:</a:t>
            </a:r>
            <a:r>
              <a:rPr lang="en-US" sz="1600" dirty="0"/>
              <a:t> Utilize quantity analysis by category for better inventory management and to reduce waste.</a:t>
            </a:r>
            <a:r>
              <a:rPr lang="en-US" sz="1000" dirty="0"/>
              <a:t/>
            </a:r>
            <a:br>
              <a:rPr lang="en-US" sz="1000" dirty="0"/>
            </a:br>
            <a:r>
              <a:rPr lang="en-US" sz="1000" dirty="0"/>
              <a:t/>
            </a:r>
            <a:br>
              <a:rPr lang="en-US" sz="1000" dirty="0"/>
            </a:br>
            <a:endParaRPr lang="en-US" sz="1000" dirty="0"/>
          </a:p>
        </p:txBody>
      </p:sp>
    </p:spTree>
    <p:extLst>
      <p:ext uri="{BB962C8B-B14F-4D97-AF65-F5344CB8AC3E}">
        <p14:creationId xmlns:p14="http://schemas.microsoft.com/office/powerpoint/2010/main" val="414512073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19"/>
          <p:cNvSpPr txBox="1">
            <a:spLocks noGrp="1"/>
          </p:cNvSpPr>
          <p:nvPr>
            <p:ph type="sldNum" idx="12"/>
          </p:nvPr>
        </p:nvSpPr>
        <p:spPr>
          <a:xfrm>
            <a:off x="8610578" y="6356351"/>
            <a:ext cx="2743174" cy="365125"/>
          </a:xfrm>
          <a:prstGeom prst="rect">
            <a:avLst/>
          </a:prstGeom>
          <a:noFill/>
          <a:ln>
            <a:noFill/>
          </a:ln>
        </p:spPr>
        <p:txBody>
          <a:bodyPr spcFirstLastPara="1" vert="horz" wrap="square" lIns="58634" tIns="29309" rIns="58634" bIns="29309" rtlCol="0" anchor="ctr" anchorCtr="0">
            <a:noAutofit/>
          </a:bodyPr>
          <a:lstStyle/>
          <a:p>
            <a:pPr algn="r">
              <a:buSzPts val="1800"/>
            </a:pPr>
            <a:fld id="{00000000-1234-1234-1234-123412341234}" type="slidenum">
              <a:rPr lang="en-US"/>
              <a:pPr algn="r">
                <a:buSzPts val="1800"/>
              </a:pPr>
              <a:t>31</a:t>
            </a:fld>
            <a:endParaRPr/>
          </a:p>
        </p:txBody>
      </p:sp>
      <p:sp>
        <p:nvSpPr>
          <p:cNvPr id="252" name="Google Shape;252;p19"/>
          <p:cNvSpPr txBox="1"/>
          <p:nvPr/>
        </p:nvSpPr>
        <p:spPr>
          <a:xfrm>
            <a:off x="57" y="2555170"/>
            <a:ext cx="12191887" cy="947447"/>
          </a:xfrm>
          <a:prstGeom prst="rect">
            <a:avLst/>
          </a:prstGeom>
          <a:solidFill>
            <a:srgbClr val="1F3864">
              <a:alpha val="64705"/>
            </a:srgbClr>
          </a:solidFill>
          <a:ln>
            <a:noFill/>
          </a:ln>
        </p:spPr>
        <p:txBody>
          <a:bodyPr spcFirstLastPara="1" wrap="square" lIns="58634" tIns="29309" rIns="58634" bIns="29309" anchor="t" anchorCtr="0">
            <a:spAutoFit/>
          </a:bodyPr>
          <a:lstStyle/>
          <a:p>
            <a:pPr algn="ctr"/>
            <a:r>
              <a:rPr lang="en-US" sz="5772" b="1">
                <a:solidFill>
                  <a:schemeClr val="lt1"/>
                </a:solidFill>
                <a:latin typeface="Arial"/>
                <a:ea typeface="Arial"/>
                <a:cs typeface="Arial"/>
                <a:sym typeface="Arial"/>
              </a:rPr>
              <a:t>Overall Sale Trend</a:t>
            </a:r>
            <a:endParaRPr sz="5772" b="1">
              <a:solidFill>
                <a:schemeClr val="lt1"/>
              </a:solidFill>
              <a:latin typeface="Arial"/>
              <a:ea typeface="Arial"/>
              <a:cs typeface="Arial"/>
              <a:sym typeface="Arial"/>
            </a:endParaRPr>
          </a:p>
        </p:txBody>
      </p:sp>
      <p:sp>
        <p:nvSpPr>
          <p:cNvPr id="253" name="Google Shape;253;p19"/>
          <p:cNvSpPr txBox="1"/>
          <p:nvPr/>
        </p:nvSpPr>
        <p:spPr>
          <a:xfrm>
            <a:off x="7316498" y="4440131"/>
            <a:ext cx="4875446" cy="197370"/>
          </a:xfrm>
          <a:prstGeom prst="rect">
            <a:avLst/>
          </a:prstGeom>
          <a:solidFill>
            <a:srgbClr val="072B46">
              <a:alpha val="92941"/>
            </a:srgbClr>
          </a:solidFill>
          <a:ln>
            <a:noFill/>
          </a:ln>
        </p:spPr>
        <p:txBody>
          <a:bodyPr spcFirstLastPara="1" wrap="square" lIns="58634" tIns="29309" rIns="58634" bIns="29309" anchor="t" anchorCtr="0">
            <a:spAutoFit/>
          </a:bodyPr>
          <a:lstStyle/>
          <a:p>
            <a:endParaRPr sz="898">
              <a:solidFill>
                <a:srgbClr val="000000"/>
              </a:solidFill>
              <a:latin typeface="Arial"/>
              <a:ea typeface="Arial"/>
              <a:cs typeface="Arial"/>
              <a:sym typeface="Arial"/>
            </a:endParaRPr>
          </a:p>
        </p:txBody>
      </p:sp>
      <p:sp>
        <p:nvSpPr>
          <p:cNvPr id="254" name="Google Shape;254;p19"/>
          <p:cNvSpPr txBox="1"/>
          <p:nvPr/>
        </p:nvSpPr>
        <p:spPr>
          <a:xfrm>
            <a:off x="-46281" y="905569"/>
            <a:ext cx="4875446" cy="197370"/>
          </a:xfrm>
          <a:prstGeom prst="rect">
            <a:avLst/>
          </a:prstGeom>
          <a:solidFill>
            <a:srgbClr val="072B46">
              <a:alpha val="69803"/>
            </a:srgbClr>
          </a:solidFill>
          <a:ln>
            <a:noFill/>
          </a:ln>
        </p:spPr>
        <p:txBody>
          <a:bodyPr spcFirstLastPara="1" wrap="square" lIns="58634" tIns="29309" rIns="58634" bIns="29309" anchor="t" anchorCtr="0">
            <a:spAutoFit/>
          </a:bodyPr>
          <a:lstStyle/>
          <a:p>
            <a:endParaRPr sz="898">
              <a:solidFill>
                <a:srgbClr val="000000"/>
              </a:solidFill>
              <a:latin typeface="Arial"/>
              <a:ea typeface="Arial"/>
              <a:cs typeface="Arial"/>
              <a:sym typeface="Arial"/>
            </a:endParaRPr>
          </a:p>
        </p:txBody>
      </p:sp>
    </p:spTree>
    <p:extLst>
      <p:ext uri="{BB962C8B-B14F-4D97-AF65-F5344CB8AC3E}">
        <p14:creationId xmlns:p14="http://schemas.microsoft.com/office/powerpoint/2010/main" val="389396681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35"/>
          <p:cNvSpPr txBox="1">
            <a:spLocks noGrp="1"/>
          </p:cNvSpPr>
          <p:nvPr>
            <p:ph type="sldNum" idx="12"/>
          </p:nvPr>
        </p:nvSpPr>
        <p:spPr>
          <a:xfrm>
            <a:off x="8610578" y="6356351"/>
            <a:ext cx="2743174" cy="365125"/>
          </a:xfrm>
          <a:prstGeom prst="rect">
            <a:avLst/>
          </a:prstGeom>
          <a:noFill/>
          <a:ln>
            <a:noFill/>
          </a:ln>
        </p:spPr>
        <p:txBody>
          <a:bodyPr spcFirstLastPara="1" vert="horz" wrap="square" lIns="58634" tIns="29309" rIns="58634" bIns="29309" rtlCol="0" anchor="ctr" anchorCtr="0">
            <a:noAutofit/>
          </a:bodyPr>
          <a:lstStyle/>
          <a:p>
            <a:pPr algn="r">
              <a:buSzPts val="1800"/>
            </a:pPr>
            <a:fld id="{00000000-1234-1234-1234-123412341234}" type="slidenum">
              <a:rPr lang="en-US"/>
              <a:pPr algn="r">
                <a:buSzPts val="1800"/>
              </a:pPr>
              <a:t>32</a:t>
            </a:fld>
            <a:endParaRPr/>
          </a:p>
        </p:txBody>
      </p:sp>
      <p:pic>
        <p:nvPicPr>
          <p:cNvPr id="402" name="Google Shape;402;p35" descr="Text, letter&#10;&#10;Description automatically generated"/>
          <p:cNvPicPr preferRelativeResize="0"/>
          <p:nvPr/>
        </p:nvPicPr>
        <p:blipFill rotWithShape="1">
          <a:blip r:embed="rId3">
            <a:alphaModFix/>
          </a:blip>
          <a:srcRect/>
          <a:stretch/>
        </p:blipFill>
        <p:spPr>
          <a:xfrm>
            <a:off x="57" y="-9499"/>
            <a:ext cx="12302352" cy="6868116"/>
          </a:xfrm>
          <a:prstGeom prst="rect">
            <a:avLst/>
          </a:prstGeom>
          <a:noFill/>
          <a:ln>
            <a:noFill/>
          </a:ln>
        </p:spPr>
      </p:pic>
    </p:spTree>
    <p:extLst>
      <p:ext uri="{BB962C8B-B14F-4D97-AF65-F5344CB8AC3E}">
        <p14:creationId xmlns:p14="http://schemas.microsoft.com/office/powerpoint/2010/main" val="33886575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5"/>
          <p:cNvSpPr txBox="1">
            <a:spLocks noGrp="1"/>
          </p:cNvSpPr>
          <p:nvPr>
            <p:ph type="subTitle" idx="1"/>
          </p:nvPr>
        </p:nvSpPr>
        <p:spPr>
          <a:xfrm>
            <a:off x="0" y="-2978331"/>
            <a:ext cx="12941349" cy="9679577"/>
          </a:xfrm>
          <a:prstGeom prst="rect">
            <a:avLst/>
          </a:prstGeom>
          <a:noFill/>
          <a:ln>
            <a:noFill/>
          </a:ln>
        </p:spPr>
        <p:txBody>
          <a:bodyPr spcFirstLastPara="1" vert="horz" wrap="square" lIns="58634" tIns="29309" rIns="58634" bIns="29309" rtlCol="0" anchor="t" anchorCtr="0">
            <a:normAutofit/>
          </a:bodyPr>
          <a:lstStyle/>
          <a:p>
            <a:pPr algn="just">
              <a:spcBef>
                <a:spcPts val="0"/>
              </a:spcBef>
              <a:spcAft>
                <a:spcPts val="0"/>
              </a:spcAft>
              <a:buClr>
                <a:schemeClr val="dk1"/>
              </a:buClr>
              <a:buSzPts val="4000"/>
            </a:pPr>
            <a:endParaRPr sz="2437" dirty="0">
              <a:solidFill>
                <a:schemeClr val="dk1"/>
              </a:solidFill>
              <a:latin typeface="Roboto Mono"/>
              <a:ea typeface="Roboto Mono"/>
              <a:cs typeface="Roboto Mono"/>
              <a:sym typeface="Roboto Mono"/>
            </a:endParaRPr>
          </a:p>
        </p:txBody>
      </p:sp>
      <p:sp>
        <p:nvSpPr>
          <p:cNvPr id="133" name="Google Shape;133;p5"/>
          <p:cNvSpPr txBox="1">
            <a:spLocks noGrp="1"/>
          </p:cNvSpPr>
          <p:nvPr>
            <p:ph type="sldNum" sz="quarter" idx="12"/>
          </p:nvPr>
        </p:nvSpPr>
        <p:spPr>
          <a:xfrm>
            <a:off x="9305903" y="9890126"/>
            <a:ext cx="2746512" cy="391585"/>
          </a:xfrm>
          <a:prstGeom prst="rect">
            <a:avLst/>
          </a:prstGeom>
          <a:noFill/>
          <a:ln>
            <a:noFill/>
          </a:ln>
        </p:spPr>
        <p:txBody>
          <a:bodyPr spcFirstLastPara="1" vert="horz" wrap="square" lIns="58634" tIns="29309" rIns="58634" bIns="29309" rtlCol="0" anchor="ctr" anchorCtr="0">
            <a:noAutofit/>
          </a:bodyPr>
          <a:lstStyle/>
          <a:p>
            <a:pPr>
              <a:buSzPts val="1800"/>
            </a:pPr>
            <a:fld id="{00000000-1234-1234-1234-123412341234}" type="slidenum">
              <a:rPr lang="en-US"/>
              <a:pPr>
                <a:buSzPts val="1800"/>
              </a:pPr>
              <a:t>4</a:t>
            </a:fld>
            <a:endParaRPr/>
          </a:p>
        </p:txBody>
      </p:sp>
      <p:sp>
        <p:nvSpPr>
          <p:cNvPr id="134" name="Google Shape;134;p5"/>
          <p:cNvSpPr txBox="1"/>
          <p:nvPr/>
        </p:nvSpPr>
        <p:spPr>
          <a:xfrm>
            <a:off x="330200" y="392179"/>
            <a:ext cx="2181225" cy="366967"/>
          </a:xfrm>
          <a:prstGeom prst="rect">
            <a:avLst/>
          </a:prstGeom>
          <a:noFill/>
          <a:ln>
            <a:noFill/>
          </a:ln>
        </p:spPr>
        <p:txBody>
          <a:bodyPr spcFirstLastPara="1" wrap="square" lIns="58634" tIns="29309" rIns="58634" bIns="29309" anchor="t" anchorCtr="0">
            <a:spAutoFit/>
          </a:bodyPr>
          <a:lstStyle/>
          <a:p>
            <a:r>
              <a:rPr lang="en-US" sz="2000" b="1" dirty="0" smtClean="0">
                <a:solidFill>
                  <a:schemeClr val="accent3"/>
                </a:solidFill>
                <a:latin typeface="Arial"/>
                <a:ea typeface="Arial"/>
                <a:cs typeface="Arial"/>
                <a:sym typeface="Arial"/>
              </a:rPr>
              <a:t>DATA Dictionary:</a:t>
            </a:r>
            <a:endParaRPr sz="2000" b="1" dirty="0">
              <a:solidFill>
                <a:schemeClr val="accent3"/>
              </a:solidFill>
              <a:latin typeface="Arial"/>
              <a:ea typeface="Arial"/>
              <a:cs typeface="Arial"/>
              <a:sym typeface="Arial"/>
            </a:endParaRPr>
          </a:p>
        </p:txBody>
      </p:sp>
      <p:graphicFrame>
        <p:nvGraphicFramePr>
          <p:cNvPr id="6" name="Table 5"/>
          <p:cNvGraphicFramePr>
            <a:graphicFrameLocks noGrp="1"/>
          </p:cNvGraphicFramePr>
          <p:nvPr>
            <p:extLst>
              <p:ext uri="{D42A27DB-BD31-4B8C-83A1-F6EECF244321}">
                <p14:modId xmlns:p14="http://schemas.microsoft.com/office/powerpoint/2010/main" val="1336024636"/>
              </p:ext>
            </p:extLst>
          </p:nvPr>
        </p:nvGraphicFramePr>
        <p:xfrm>
          <a:off x="3209923" y="392179"/>
          <a:ext cx="7655292" cy="7960737"/>
        </p:xfrm>
        <a:graphic>
          <a:graphicData uri="http://schemas.openxmlformats.org/drawingml/2006/table">
            <a:tbl>
              <a:tblPr firstRow="1" bandRow="1">
                <a:tableStyleId>{5C22544A-7EE6-4342-B048-85BDC9FD1C3A}</a:tableStyleId>
              </a:tblPr>
              <a:tblGrid>
                <a:gridCol w="1913823">
                  <a:extLst>
                    <a:ext uri="{9D8B030D-6E8A-4147-A177-3AD203B41FA5}">
                      <a16:colId xmlns:a16="http://schemas.microsoft.com/office/drawing/2014/main" val="1688625986"/>
                    </a:ext>
                  </a:extLst>
                </a:gridCol>
                <a:gridCol w="1913823">
                  <a:extLst>
                    <a:ext uri="{9D8B030D-6E8A-4147-A177-3AD203B41FA5}">
                      <a16:colId xmlns:a16="http://schemas.microsoft.com/office/drawing/2014/main" val="3367767313"/>
                    </a:ext>
                  </a:extLst>
                </a:gridCol>
                <a:gridCol w="1913823">
                  <a:extLst>
                    <a:ext uri="{9D8B030D-6E8A-4147-A177-3AD203B41FA5}">
                      <a16:colId xmlns:a16="http://schemas.microsoft.com/office/drawing/2014/main" val="860427340"/>
                    </a:ext>
                  </a:extLst>
                </a:gridCol>
                <a:gridCol w="1913823">
                  <a:extLst>
                    <a:ext uri="{9D8B030D-6E8A-4147-A177-3AD203B41FA5}">
                      <a16:colId xmlns:a16="http://schemas.microsoft.com/office/drawing/2014/main" val="2770418172"/>
                    </a:ext>
                  </a:extLst>
                </a:gridCol>
              </a:tblGrid>
              <a:tr h="564903">
                <a:tc>
                  <a:txBody>
                    <a:bodyPr/>
                    <a:lstStyle/>
                    <a:p>
                      <a:pPr fontAlgn="b"/>
                      <a:r>
                        <a:rPr lang="en-US" sz="1200" b="1" dirty="0">
                          <a:effectLst/>
                        </a:rPr>
                        <a:t>Field Name</a:t>
                      </a:r>
                    </a:p>
                  </a:txBody>
                  <a:tcPr anchor="b"/>
                </a:tc>
                <a:tc>
                  <a:txBody>
                    <a:bodyPr/>
                    <a:lstStyle/>
                    <a:p>
                      <a:pPr fontAlgn="b"/>
                      <a:r>
                        <a:rPr lang="en-US" sz="1200" b="1" dirty="0">
                          <a:effectLst/>
                        </a:rPr>
                        <a:t>Data Type</a:t>
                      </a:r>
                    </a:p>
                  </a:txBody>
                  <a:tcPr anchor="b"/>
                </a:tc>
                <a:tc>
                  <a:txBody>
                    <a:bodyPr/>
                    <a:lstStyle/>
                    <a:p>
                      <a:pPr fontAlgn="b"/>
                      <a:r>
                        <a:rPr lang="en-US" sz="1200" b="1">
                          <a:effectLst/>
                        </a:rPr>
                        <a:t>Description</a:t>
                      </a:r>
                    </a:p>
                  </a:txBody>
                  <a:tcPr anchor="b"/>
                </a:tc>
                <a:tc>
                  <a:txBody>
                    <a:bodyPr/>
                    <a:lstStyle/>
                    <a:p>
                      <a:pPr fontAlgn="b"/>
                      <a:r>
                        <a:rPr lang="en-US" sz="1200" b="1">
                          <a:effectLst/>
                        </a:rPr>
                        <a:t>Example</a:t>
                      </a:r>
                    </a:p>
                  </a:txBody>
                  <a:tcPr anchor="b"/>
                </a:tc>
                <a:extLst>
                  <a:ext uri="{0D108BD9-81ED-4DB2-BD59-A6C34878D82A}">
                    <a16:rowId xmlns:a16="http://schemas.microsoft.com/office/drawing/2014/main" val="1384979887"/>
                  </a:ext>
                </a:extLst>
              </a:tr>
              <a:tr h="512314">
                <a:tc>
                  <a:txBody>
                    <a:bodyPr/>
                    <a:lstStyle/>
                    <a:p>
                      <a:pPr fontAlgn="base"/>
                      <a:r>
                        <a:rPr lang="en-US" sz="1200" dirty="0">
                          <a:effectLst/>
                        </a:rPr>
                        <a:t>order_id</a:t>
                      </a:r>
                    </a:p>
                  </a:txBody>
                  <a:tcPr anchor="ctr"/>
                </a:tc>
                <a:tc>
                  <a:txBody>
                    <a:bodyPr/>
                    <a:lstStyle/>
                    <a:p>
                      <a:pPr fontAlgn="base"/>
                      <a:r>
                        <a:rPr lang="en-US" sz="1200">
                          <a:effectLst/>
                        </a:rPr>
                        <a:t>String</a:t>
                      </a:r>
                    </a:p>
                  </a:txBody>
                  <a:tcPr anchor="ctr"/>
                </a:tc>
                <a:tc>
                  <a:txBody>
                    <a:bodyPr/>
                    <a:lstStyle/>
                    <a:p>
                      <a:pPr fontAlgn="base"/>
                      <a:r>
                        <a:rPr lang="en-US" sz="1200">
                          <a:effectLst/>
                        </a:rPr>
                        <a:t>A unique identifier for the order</a:t>
                      </a:r>
                    </a:p>
                  </a:txBody>
                  <a:tcPr anchor="ctr"/>
                </a:tc>
                <a:tc>
                  <a:txBody>
                    <a:bodyPr/>
                    <a:lstStyle/>
                    <a:p>
                      <a:pPr fontAlgn="base"/>
                      <a:r>
                        <a:rPr lang="en-US" sz="1200">
                          <a:effectLst/>
                        </a:rPr>
                        <a:t>"ORD123456"</a:t>
                      </a:r>
                    </a:p>
                  </a:txBody>
                  <a:tcPr anchor="ctr"/>
                </a:tc>
                <a:extLst>
                  <a:ext uri="{0D108BD9-81ED-4DB2-BD59-A6C34878D82A}">
                    <a16:rowId xmlns:a16="http://schemas.microsoft.com/office/drawing/2014/main" val="3279184685"/>
                  </a:ext>
                </a:extLst>
              </a:tr>
              <a:tr h="512314">
                <a:tc>
                  <a:txBody>
                    <a:bodyPr/>
                    <a:lstStyle/>
                    <a:p>
                      <a:pPr fontAlgn="base"/>
                      <a:r>
                        <a:rPr lang="en-US" sz="1200">
                          <a:effectLst/>
                        </a:rPr>
                        <a:t>order_date</a:t>
                      </a:r>
                    </a:p>
                  </a:txBody>
                  <a:tcPr anchor="ctr"/>
                </a:tc>
                <a:tc>
                  <a:txBody>
                    <a:bodyPr/>
                    <a:lstStyle/>
                    <a:p>
                      <a:pPr fontAlgn="base"/>
                      <a:r>
                        <a:rPr lang="en-US" sz="1200" dirty="0">
                          <a:effectLst/>
                        </a:rPr>
                        <a:t>Date</a:t>
                      </a:r>
                    </a:p>
                  </a:txBody>
                  <a:tcPr anchor="ctr"/>
                </a:tc>
                <a:tc>
                  <a:txBody>
                    <a:bodyPr/>
                    <a:lstStyle/>
                    <a:p>
                      <a:pPr fontAlgn="base"/>
                      <a:r>
                        <a:rPr lang="en-US" sz="1200">
                          <a:effectLst/>
                        </a:rPr>
                        <a:t>The date when the order was placed</a:t>
                      </a:r>
                    </a:p>
                  </a:txBody>
                  <a:tcPr anchor="ctr"/>
                </a:tc>
                <a:tc>
                  <a:txBody>
                    <a:bodyPr/>
                    <a:lstStyle/>
                    <a:p>
                      <a:pPr fontAlgn="base"/>
                      <a:r>
                        <a:rPr lang="en-US" sz="1200">
                          <a:effectLst/>
                        </a:rPr>
                        <a:t>"2024-05-27"</a:t>
                      </a:r>
                    </a:p>
                  </a:txBody>
                  <a:tcPr anchor="ctr"/>
                </a:tc>
                <a:extLst>
                  <a:ext uri="{0D108BD9-81ED-4DB2-BD59-A6C34878D82A}">
                    <a16:rowId xmlns:a16="http://schemas.microsoft.com/office/drawing/2014/main" val="3278556272"/>
                  </a:ext>
                </a:extLst>
              </a:tr>
              <a:tr h="512314">
                <a:tc>
                  <a:txBody>
                    <a:bodyPr/>
                    <a:lstStyle/>
                    <a:p>
                      <a:pPr fontAlgn="base"/>
                      <a:r>
                        <a:rPr lang="en-US" sz="1200">
                          <a:effectLst/>
                        </a:rPr>
                        <a:t>order_time</a:t>
                      </a:r>
                    </a:p>
                  </a:txBody>
                  <a:tcPr anchor="ctr"/>
                </a:tc>
                <a:tc>
                  <a:txBody>
                    <a:bodyPr/>
                    <a:lstStyle/>
                    <a:p>
                      <a:pPr fontAlgn="base"/>
                      <a:r>
                        <a:rPr lang="en-US" sz="1200" dirty="0">
                          <a:effectLst/>
                        </a:rPr>
                        <a:t>Time</a:t>
                      </a:r>
                    </a:p>
                  </a:txBody>
                  <a:tcPr anchor="ctr"/>
                </a:tc>
                <a:tc>
                  <a:txBody>
                    <a:bodyPr/>
                    <a:lstStyle/>
                    <a:p>
                      <a:pPr fontAlgn="base"/>
                      <a:r>
                        <a:rPr lang="en-US" sz="1200" dirty="0">
                          <a:effectLst/>
                        </a:rPr>
                        <a:t>The time when the order was placed</a:t>
                      </a:r>
                    </a:p>
                  </a:txBody>
                  <a:tcPr anchor="ctr"/>
                </a:tc>
                <a:tc>
                  <a:txBody>
                    <a:bodyPr/>
                    <a:lstStyle/>
                    <a:p>
                      <a:pPr fontAlgn="base"/>
                      <a:r>
                        <a:rPr lang="en-US" sz="1200" dirty="0">
                          <a:effectLst/>
                        </a:rPr>
                        <a:t>"14:30:00"</a:t>
                      </a:r>
                    </a:p>
                  </a:txBody>
                  <a:tcPr anchor="ctr"/>
                </a:tc>
                <a:extLst>
                  <a:ext uri="{0D108BD9-81ED-4DB2-BD59-A6C34878D82A}">
                    <a16:rowId xmlns:a16="http://schemas.microsoft.com/office/drawing/2014/main" val="2601706204"/>
                  </a:ext>
                </a:extLst>
              </a:tr>
              <a:tr h="512314">
                <a:tc>
                  <a:txBody>
                    <a:bodyPr/>
                    <a:lstStyle/>
                    <a:p>
                      <a:pPr fontAlgn="base"/>
                      <a:r>
                        <a:rPr lang="en-US" sz="1200" dirty="0">
                          <a:solidFill>
                            <a:srgbClr val="00B050"/>
                          </a:solidFill>
                          <a:effectLst/>
                        </a:rPr>
                        <a:t>order_details_id</a:t>
                      </a:r>
                    </a:p>
                  </a:txBody>
                  <a:tcPr anchor="ctr"/>
                </a:tc>
                <a:tc>
                  <a:txBody>
                    <a:bodyPr/>
                    <a:lstStyle/>
                    <a:p>
                      <a:pPr fontAlgn="base"/>
                      <a:r>
                        <a:rPr lang="en-US" sz="1200">
                          <a:solidFill>
                            <a:srgbClr val="00B050"/>
                          </a:solidFill>
                          <a:effectLst/>
                        </a:rPr>
                        <a:t>String</a:t>
                      </a:r>
                    </a:p>
                  </a:txBody>
                  <a:tcPr anchor="ctr"/>
                </a:tc>
                <a:tc>
                  <a:txBody>
                    <a:bodyPr/>
                    <a:lstStyle/>
                    <a:p>
                      <a:pPr fontAlgn="base"/>
                      <a:r>
                        <a:rPr lang="en-US" sz="1200">
                          <a:solidFill>
                            <a:srgbClr val="00B050"/>
                          </a:solidFill>
                          <a:effectLst/>
                        </a:rPr>
                        <a:t>A unique identifier for the order details entry</a:t>
                      </a:r>
                    </a:p>
                  </a:txBody>
                  <a:tcPr anchor="ctr"/>
                </a:tc>
                <a:tc>
                  <a:txBody>
                    <a:bodyPr/>
                    <a:lstStyle/>
                    <a:p>
                      <a:pPr fontAlgn="base"/>
                      <a:r>
                        <a:rPr lang="en-US" sz="1200" dirty="0" smtClean="0">
                          <a:solidFill>
                            <a:srgbClr val="00B050"/>
                          </a:solidFill>
                          <a:effectLst/>
                        </a:rPr>
                        <a:t>“1”</a:t>
                      </a:r>
                      <a:endParaRPr lang="en-US" sz="1200" dirty="0">
                        <a:solidFill>
                          <a:srgbClr val="00B050"/>
                        </a:solidFill>
                        <a:effectLst/>
                      </a:endParaRPr>
                    </a:p>
                  </a:txBody>
                  <a:tcPr anchor="ctr"/>
                </a:tc>
                <a:extLst>
                  <a:ext uri="{0D108BD9-81ED-4DB2-BD59-A6C34878D82A}">
                    <a16:rowId xmlns:a16="http://schemas.microsoft.com/office/drawing/2014/main" val="1776276931"/>
                  </a:ext>
                </a:extLst>
              </a:tr>
              <a:tr h="512314">
                <a:tc>
                  <a:txBody>
                    <a:bodyPr/>
                    <a:lstStyle/>
                    <a:p>
                      <a:pPr fontAlgn="base"/>
                      <a:r>
                        <a:rPr lang="en-US" sz="1200" dirty="0">
                          <a:solidFill>
                            <a:srgbClr val="00B050"/>
                          </a:solidFill>
                          <a:effectLst/>
                        </a:rPr>
                        <a:t>order_id</a:t>
                      </a:r>
                    </a:p>
                  </a:txBody>
                  <a:tcPr anchor="ctr"/>
                </a:tc>
                <a:tc>
                  <a:txBody>
                    <a:bodyPr/>
                    <a:lstStyle/>
                    <a:p>
                      <a:pPr fontAlgn="base"/>
                      <a:r>
                        <a:rPr lang="en-US" sz="1200">
                          <a:solidFill>
                            <a:srgbClr val="00B050"/>
                          </a:solidFill>
                          <a:effectLst/>
                        </a:rPr>
                        <a:t>String</a:t>
                      </a:r>
                    </a:p>
                  </a:txBody>
                  <a:tcPr anchor="ctr"/>
                </a:tc>
                <a:tc>
                  <a:txBody>
                    <a:bodyPr/>
                    <a:lstStyle/>
                    <a:p>
                      <a:pPr fontAlgn="base"/>
                      <a:r>
                        <a:rPr lang="en-US" sz="1200">
                          <a:solidFill>
                            <a:srgbClr val="00B050"/>
                          </a:solidFill>
                          <a:effectLst/>
                        </a:rPr>
                        <a:t>A unique identifier for the order</a:t>
                      </a:r>
                    </a:p>
                  </a:txBody>
                  <a:tcPr anchor="ctr"/>
                </a:tc>
                <a:tc>
                  <a:txBody>
                    <a:bodyPr/>
                    <a:lstStyle/>
                    <a:p>
                      <a:pPr fontAlgn="base"/>
                      <a:r>
                        <a:rPr lang="en-US" sz="1200">
                          <a:solidFill>
                            <a:srgbClr val="00B050"/>
                          </a:solidFill>
                          <a:effectLst/>
                        </a:rPr>
                        <a:t>"ORD123456"</a:t>
                      </a:r>
                    </a:p>
                  </a:txBody>
                  <a:tcPr anchor="ctr"/>
                </a:tc>
                <a:extLst>
                  <a:ext uri="{0D108BD9-81ED-4DB2-BD59-A6C34878D82A}">
                    <a16:rowId xmlns:a16="http://schemas.microsoft.com/office/drawing/2014/main" val="2981700328"/>
                  </a:ext>
                </a:extLst>
              </a:tr>
              <a:tr h="512314">
                <a:tc>
                  <a:txBody>
                    <a:bodyPr/>
                    <a:lstStyle/>
                    <a:p>
                      <a:pPr fontAlgn="base"/>
                      <a:r>
                        <a:rPr lang="en-US" sz="1200" dirty="0">
                          <a:solidFill>
                            <a:srgbClr val="00B050"/>
                          </a:solidFill>
                          <a:effectLst/>
                        </a:rPr>
                        <a:t>pizza_id</a:t>
                      </a:r>
                    </a:p>
                  </a:txBody>
                  <a:tcPr anchor="ctr"/>
                </a:tc>
                <a:tc>
                  <a:txBody>
                    <a:bodyPr/>
                    <a:lstStyle/>
                    <a:p>
                      <a:pPr fontAlgn="base"/>
                      <a:r>
                        <a:rPr lang="en-US" sz="1200">
                          <a:solidFill>
                            <a:srgbClr val="00B050"/>
                          </a:solidFill>
                          <a:effectLst/>
                        </a:rPr>
                        <a:t>String</a:t>
                      </a:r>
                    </a:p>
                  </a:txBody>
                  <a:tcPr anchor="ctr"/>
                </a:tc>
                <a:tc>
                  <a:txBody>
                    <a:bodyPr/>
                    <a:lstStyle/>
                    <a:p>
                      <a:pPr fontAlgn="base"/>
                      <a:r>
                        <a:rPr lang="en-US" sz="1200">
                          <a:solidFill>
                            <a:srgbClr val="00B050"/>
                          </a:solidFill>
                          <a:effectLst/>
                        </a:rPr>
                        <a:t>A unique identifier for the pizza</a:t>
                      </a:r>
                    </a:p>
                  </a:txBody>
                  <a:tcPr anchor="ctr"/>
                </a:tc>
                <a:tc>
                  <a:txBody>
                    <a:bodyPr/>
                    <a:lstStyle/>
                    <a:p>
                      <a:pPr fontAlgn="base"/>
                      <a:r>
                        <a:rPr lang="en-US" sz="1200">
                          <a:solidFill>
                            <a:srgbClr val="00B050"/>
                          </a:solidFill>
                          <a:effectLst/>
                        </a:rPr>
                        <a:t>"PIZZA001"</a:t>
                      </a:r>
                    </a:p>
                  </a:txBody>
                  <a:tcPr anchor="ctr"/>
                </a:tc>
                <a:extLst>
                  <a:ext uri="{0D108BD9-81ED-4DB2-BD59-A6C34878D82A}">
                    <a16:rowId xmlns:a16="http://schemas.microsoft.com/office/drawing/2014/main" val="878763360"/>
                  </a:ext>
                </a:extLst>
              </a:tr>
              <a:tr h="512314">
                <a:tc>
                  <a:txBody>
                    <a:bodyPr/>
                    <a:lstStyle/>
                    <a:p>
                      <a:pPr fontAlgn="base"/>
                      <a:r>
                        <a:rPr lang="en-US" sz="1200">
                          <a:solidFill>
                            <a:srgbClr val="00B050"/>
                          </a:solidFill>
                          <a:effectLst/>
                        </a:rPr>
                        <a:t>quantity</a:t>
                      </a:r>
                    </a:p>
                  </a:txBody>
                  <a:tcPr anchor="ctr"/>
                </a:tc>
                <a:tc>
                  <a:txBody>
                    <a:bodyPr/>
                    <a:lstStyle/>
                    <a:p>
                      <a:pPr fontAlgn="base"/>
                      <a:r>
                        <a:rPr lang="en-US" sz="1200">
                          <a:solidFill>
                            <a:srgbClr val="00B050"/>
                          </a:solidFill>
                          <a:effectLst/>
                        </a:rPr>
                        <a:t>Integer</a:t>
                      </a:r>
                    </a:p>
                  </a:txBody>
                  <a:tcPr anchor="ctr"/>
                </a:tc>
                <a:tc>
                  <a:txBody>
                    <a:bodyPr/>
                    <a:lstStyle/>
                    <a:p>
                      <a:pPr fontAlgn="base"/>
                      <a:r>
                        <a:rPr lang="en-US" sz="1200">
                          <a:solidFill>
                            <a:srgbClr val="00B050"/>
                          </a:solidFill>
                          <a:effectLst/>
                        </a:rPr>
                        <a:t>The number of pizzas ordered</a:t>
                      </a:r>
                    </a:p>
                  </a:txBody>
                  <a:tcPr anchor="ctr"/>
                </a:tc>
                <a:tc>
                  <a:txBody>
                    <a:bodyPr/>
                    <a:lstStyle/>
                    <a:p>
                      <a:pPr fontAlgn="base"/>
                      <a:r>
                        <a:rPr lang="en-US" sz="1200" dirty="0">
                          <a:solidFill>
                            <a:srgbClr val="00B050"/>
                          </a:solidFill>
                          <a:effectLst/>
                        </a:rPr>
                        <a:t>2</a:t>
                      </a:r>
                    </a:p>
                  </a:txBody>
                  <a:tcPr anchor="ctr"/>
                </a:tc>
                <a:extLst>
                  <a:ext uri="{0D108BD9-81ED-4DB2-BD59-A6C34878D82A}">
                    <a16:rowId xmlns:a16="http://schemas.microsoft.com/office/drawing/2014/main" val="4265260769"/>
                  </a:ext>
                </a:extLst>
              </a:tr>
              <a:tr h="478160">
                <a:tc>
                  <a:txBody>
                    <a:bodyPr/>
                    <a:lstStyle/>
                    <a:p>
                      <a:pPr fontAlgn="base"/>
                      <a:r>
                        <a:rPr lang="en-US" sz="1100" dirty="0">
                          <a:solidFill>
                            <a:srgbClr val="7030A0"/>
                          </a:solidFill>
                          <a:effectLst/>
                        </a:rPr>
                        <a:t>pizza_type_id</a:t>
                      </a:r>
                    </a:p>
                  </a:txBody>
                  <a:tcPr anchor="ctr"/>
                </a:tc>
                <a:tc>
                  <a:txBody>
                    <a:bodyPr/>
                    <a:lstStyle/>
                    <a:p>
                      <a:pPr fontAlgn="base"/>
                      <a:r>
                        <a:rPr lang="en-US" sz="1100">
                          <a:solidFill>
                            <a:srgbClr val="7030A0"/>
                          </a:solidFill>
                          <a:effectLst/>
                        </a:rPr>
                        <a:t>String</a:t>
                      </a:r>
                    </a:p>
                  </a:txBody>
                  <a:tcPr anchor="ctr"/>
                </a:tc>
                <a:tc>
                  <a:txBody>
                    <a:bodyPr/>
                    <a:lstStyle/>
                    <a:p>
                      <a:pPr fontAlgn="base"/>
                      <a:r>
                        <a:rPr lang="en-US" sz="1100">
                          <a:solidFill>
                            <a:srgbClr val="7030A0"/>
                          </a:solidFill>
                          <a:effectLst/>
                        </a:rPr>
                        <a:t>A unique identifier for the type of pizza</a:t>
                      </a:r>
                    </a:p>
                  </a:txBody>
                  <a:tcPr anchor="ctr"/>
                </a:tc>
                <a:tc>
                  <a:txBody>
                    <a:bodyPr/>
                    <a:lstStyle/>
                    <a:p>
                      <a:pPr fontAlgn="base"/>
                      <a:r>
                        <a:rPr lang="en-US" sz="1100" dirty="0">
                          <a:solidFill>
                            <a:srgbClr val="7030A0"/>
                          </a:solidFill>
                          <a:effectLst/>
                        </a:rPr>
                        <a:t>"PT001"</a:t>
                      </a:r>
                    </a:p>
                  </a:txBody>
                  <a:tcPr anchor="ctr"/>
                </a:tc>
                <a:extLst>
                  <a:ext uri="{0D108BD9-81ED-4DB2-BD59-A6C34878D82A}">
                    <a16:rowId xmlns:a16="http://schemas.microsoft.com/office/drawing/2014/main" val="2655976756"/>
                  </a:ext>
                </a:extLst>
              </a:tr>
              <a:tr h="390952">
                <a:tc>
                  <a:txBody>
                    <a:bodyPr/>
                    <a:lstStyle/>
                    <a:p>
                      <a:pPr fontAlgn="base"/>
                      <a:r>
                        <a:rPr lang="en-US" sz="1100">
                          <a:solidFill>
                            <a:srgbClr val="7030A0"/>
                          </a:solidFill>
                          <a:effectLst/>
                        </a:rPr>
                        <a:t>name</a:t>
                      </a:r>
                    </a:p>
                  </a:txBody>
                  <a:tcPr anchor="ctr"/>
                </a:tc>
                <a:tc>
                  <a:txBody>
                    <a:bodyPr/>
                    <a:lstStyle/>
                    <a:p>
                      <a:pPr fontAlgn="base"/>
                      <a:r>
                        <a:rPr lang="en-US" sz="1100">
                          <a:solidFill>
                            <a:srgbClr val="7030A0"/>
                          </a:solidFill>
                          <a:effectLst/>
                        </a:rPr>
                        <a:t>String</a:t>
                      </a:r>
                    </a:p>
                  </a:txBody>
                  <a:tcPr anchor="ctr"/>
                </a:tc>
                <a:tc>
                  <a:txBody>
                    <a:bodyPr/>
                    <a:lstStyle/>
                    <a:p>
                      <a:pPr fontAlgn="base"/>
                      <a:r>
                        <a:rPr lang="en-US" sz="1100">
                          <a:solidFill>
                            <a:srgbClr val="7030A0"/>
                          </a:solidFill>
                          <a:effectLst/>
                        </a:rPr>
                        <a:t>The name of the pizza</a:t>
                      </a:r>
                    </a:p>
                  </a:txBody>
                  <a:tcPr anchor="ctr"/>
                </a:tc>
                <a:tc>
                  <a:txBody>
                    <a:bodyPr/>
                    <a:lstStyle/>
                    <a:p>
                      <a:pPr fontAlgn="base"/>
                      <a:r>
                        <a:rPr lang="en-US" sz="1100" dirty="0" smtClean="0">
                          <a:solidFill>
                            <a:srgbClr val="7030A0"/>
                          </a:solidFill>
                          <a:effectLst/>
                        </a:rPr>
                        <a:t>The</a:t>
                      </a:r>
                      <a:r>
                        <a:rPr lang="en-US" sz="1100" baseline="0" dirty="0" smtClean="0">
                          <a:solidFill>
                            <a:srgbClr val="7030A0"/>
                          </a:solidFill>
                          <a:effectLst/>
                        </a:rPr>
                        <a:t> maxi can </a:t>
                      </a:r>
                      <a:r>
                        <a:rPr lang="en-US" sz="1100" baseline="0" dirty="0" err="1" smtClean="0">
                          <a:solidFill>
                            <a:srgbClr val="7030A0"/>
                          </a:solidFill>
                          <a:effectLst/>
                        </a:rPr>
                        <a:t>piza</a:t>
                      </a:r>
                      <a:r>
                        <a:rPr lang="en-US" sz="1100" dirty="0" smtClean="0">
                          <a:solidFill>
                            <a:srgbClr val="7030A0"/>
                          </a:solidFill>
                          <a:effectLst/>
                        </a:rPr>
                        <a:t>"</a:t>
                      </a:r>
                      <a:endParaRPr lang="en-US" sz="1100" dirty="0">
                        <a:solidFill>
                          <a:srgbClr val="7030A0"/>
                        </a:solidFill>
                        <a:effectLst/>
                      </a:endParaRPr>
                    </a:p>
                  </a:txBody>
                  <a:tcPr anchor="ctr"/>
                </a:tc>
                <a:extLst>
                  <a:ext uri="{0D108BD9-81ED-4DB2-BD59-A6C34878D82A}">
                    <a16:rowId xmlns:a16="http://schemas.microsoft.com/office/drawing/2014/main" val="956145639"/>
                  </a:ext>
                </a:extLst>
              </a:tr>
              <a:tr h="478160">
                <a:tc>
                  <a:txBody>
                    <a:bodyPr/>
                    <a:lstStyle/>
                    <a:p>
                      <a:pPr fontAlgn="base"/>
                      <a:r>
                        <a:rPr lang="en-US" sz="1100">
                          <a:solidFill>
                            <a:srgbClr val="7030A0"/>
                          </a:solidFill>
                          <a:effectLst/>
                        </a:rPr>
                        <a:t>category</a:t>
                      </a:r>
                    </a:p>
                  </a:txBody>
                  <a:tcPr anchor="ctr"/>
                </a:tc>
                <a:tc>
                  <a:txBody>
                    <a:bodyPr/>
                    <a:lstStyle/>
                    <a:p>
                      <a:pPr fontAlgn="base"/>
                      <a:r>
                        <a:rPr lang="en-US" sz="1100">
                          <a:solidFill>
                            <a:srgbClr val="7030A0"/>
                          </a:solidFill>
                          <a:effectLst/>
                        </a:rPr>
                        <a:t>String</a:t>
                      </a:r>
                    </a:p>
                  </a:txBody>
                  <a:tcPr anchor="ctr"/>
                </a:tc>
                <a:tc>
                  <a:txBody>
                    <a:bodyPr/>
                    <a:lstStyle/>
                    <a:p>
                      <a:pPr fontAlgn="base"/>
                      <a:r>
                        <a:rPr lang="en-US" sz="1100">
                          <a:solidFill>
                            <a:srgbClr val="7030A0"/>
                          </a:solidFill>
                          <a:effectLst/>
                        </a:rPr>
                        <a:t>The category to which the pizza belongs</a:t>
                      </a:r>
                    </a:p>
                  </a:txBody>
                  <a:tcPr anchor="ctr"/>
                </a:tc>
                <a:tc>
                  <a:txBody>
                    <a:bodyPr/>
                    <a:lstStyle/>
                    <a:p>
                      <a:pPr fontAlgn="base"/>
                      <a:r>
                        <a:rPr lang="en-US" sz="1100" dirty="0" smtClean="0">
                          <a:solidFill>
                            <a:srgbClr val="7030A0"/>
                          </a:solidFill>
                          <a:effectLst/>
                        </a:rPr>
                        <a:t>“veggie"</a:t>
                      </a:r>
                      <a:endParaRPr lang="en-US" sz="1100" dirty="0">
                        <a:solidFill>
                          <a:srgbClr val="7030A0"/>
                        </a:solidFill>
                        <a:effectLst/>
                      </a:endParaRPr>
                    </a:p>
                  </a:txBody>
                  <a:tcPr anchor="ctr"/>
                </a:tc>
                <a:extLst>
                  <a:ext uri="{0D108BD9-81ED-4DB2-BD59-A6C34878D82A}">
                    <a16:rowId xmlns:a16="http://schemas.microsoft.com/office/drawing/2014/main" val="932983159"/>
                  </a:ext>
                </a:extLst>
              </a:tr>
              <a:tr h="478160">
                <a:tc>
                  <a:txBody>
                    <a:bodyPr/>
                    <a:lstStyle/>
                    <a:p>
                      <a:pPr fontAlgn="base"/>
                      <a:r>
                        <a:rPr lang="en-US" sz="1100">
                          <a:solidFill>
                            <a:srgbClr val="7030A0"/>
                          </a:solidFill>
                          <a:effectLst/>
                        </a:rPr>
                        <a:t>ingredients</a:t>
                      </a:r>
                    </a:p>
                  </a:txBody>
                  <a:tcPr anchor="ctr"/>
                </a:tc>
                <a:tc>
                  <a:txBody>
                    <a:bodyPr/>
                    <a:lstStyle/>
                    <a:p>
                      <a:pPr fontAlgn="base"/>
                      <a:r>
                        <a:rPr lang="en-US" sz="1100">
                          <a:solidFill>
                            <a:srgbClr val="7030A0"/>
                          </a:solidFill>
                          <a:effectLst/>
                        </a:rPr>
                        <a:t>String</a:t>
                      </a:r>
                    </a:p>
                  </a:txBody>
                  <a:tcPr anchor="ctr"/>
                </a:tc>
                <a:tc>
                  <a:txBody>
                    <a:bodyPr/>
                    <a:lstStyle/>
                    <a:p>
                      <a:pPr fontAlgn="base"/>
                      <a:r>
                        <a:rPr lang="en-US" sz="1100">
                          <a:solidFill>
                            <a:srgbClr val="7030A0"/>
                          </a:solidFill>
                          <a:effectLst/>
                        </a:rPr>
                        <a:t>A comma-separated list of ingredients in the pizza</a:t>
                      </a:r>
                    </a:p>
                  </a:txBody>
                  <a:tcPr anchor="ctr"/>
                </a:tc>
                <a:tc>
                  <a:txBody>
                    <a:bodyPr/>
                    <a:lstStyle/>
                    <a:p>
                      <a:pPr fontAlgn="base"/>
                      <a:r>
                        <a:rPr lang="en-US" sz="1100" dirty="0">
                          <a:solidFill>
                            <a:srgbClr val="7030A0"/>
                          </a:solidFill>
                          <a:effectLst/>
                        </a:rPr>
                        <a:t>"Tomato, Mozzarella, Basil"</a:t>
                      </a:r>
                    </a:p>
                  </a:txBody>
                  <a:tcPr anchor="ctr"/>
                </a:tc>
                <a:extLst>
                  <a:ext uri="{0D108BD9-81ED-4DB2-BD59-A6C34878D82A}">
                    <a16:rowId xmlns:a16="http://schemas.microsoft.com/office/drawing/2014/main" val="2383237183"/>
                  </a:ext>
                </a:extLst>
              </a:tr>
              <a:tr h="580622">
                <a:tc>
                  <a:txBody>
                    <a:bodyPr/>
                    <a:lstStyle/>
                    <a:p>
                      <a:pPr fontAlgn="base"/>
                      <a:r>
                        <a:rPr lang="en-US" sz="1400" dirty="0">
                          <a:effectLst/>
                        </a:rPr>
                        <a:t>pizza_id</a:t>
                      </a:r>
                    </a:p>
                  </a:txBody>
                  <a:tcPr anchor="ctr"/>
                </a:tc>
                <a:tc>
                  <a:txBody>
                    <a:bodyPr/>
                    <a:lstStyle/>
                    <a:p>
                      <a:pPr fontAlgn="base"/>
                      <a:r>
                        <a:rPr lang="en-US" sz="1400">
                          <a:effectLst/>
                        </a:rPr>
                        <a:t>String</a:t>
                      </a:r>
                    </a:p>
                  </a:txBody>
                  <a:tcPr anchor="ctr"/>
                </a:tc>
                <a:tc>
                  <a:txBody>
                    <a:bodyPr/>
                    <a:lstStyle/>
                    <a:p>
                      <a:pPr fontAlgn="base"/>
                      <a:r>
                        <a:rPr lang="en-US" sz="1400">
                          <a:effectLst/>
                        </a:rPr>
                        <a:t>A unique identifier for the pizza</a:t>
                      </a:r>
                    </a:p>
                  </a:txBody>
                  <a:tcPr anchor="ctr"/>
                </a:tc>
                <a:tc>
                  <a:txBody>
                    <a:bodyPr/>
                    <a:lstStyle/>
                    <a:p>
                      <a:pPr fontAlgn="base"/>
                      <a:r>
                        <a:rPr lang="en-US" sz="1400">
                          <a:effectLst/>
                        </a:rPr>
                        <a:t>"PIZZA001"</a:t>
                      </a:r>
                    </a:p>
                  </a:txBody>
                  <a:tcPr anchor="ctr"/>
                </a:tc>
                <a:extLst>
                  <a:ext uri="{0D108BD9-81ED-4DB2-BD59-A6C34878D82A}">
                    <a16:rowId xmlns:a16="http://schemas.microsoft.com/office/drawing/2014/main" val="2292098437"/>
                  </a:ext>
                </a:extLst>
              </a:tr>
              <a:tr h="580622">
                <a:tc>
                  <a:txBody>
                    <a:bodyPr/>
                    <a:lstStyle/>
                    <a:p>
                      <a:pPr fontAlgn="base"/>
                      <a:r>
                        <a:rPr lang="en-US" sz="1400" dirty="0">
                          <a:effectLst/>
                        </a:rPr>
                        <a:t>pizza_type_id</a:t>
                      </a:r>
                    </a:p>
                  </a:txBody>
                  <a:tcPr anchor="ctr"/>
                </a:tc>
                <a:tc>
                  <a:txBody>
                    <a:bodyPr/>
                    <a:lstStyle/>
                    <a:p>
                      <a:pPr fontAlgn="base"/>
                      <a:r>
                        <a:rPr lang="en-US" sz="1400">
                          <a:effectLst/>
                        </a:rPr>
                        <a:t>String</a:t>
                      </a:r>
                    </a:p>
                  </a:txBody>
                  <a:tcPr anchor="ctr"/>
                </a:tc>
                <a:tc>
                  <a:txBody>
                    <a:bodyPr/>
                    <a:lstStyle/>
                    <a:p>
                      <a:pPr fontAlgn="base"/>
                      <a:r>
                        <a:rPr lang="en-US" sz="1400">
                          <a:effectLst/>
                        </a:rPr>
                        <a:t>A unique identifier for the type of pizza</a:t>
                      </a:r>
                    </a:p>
                  </a:txBody>
                  <a:tcPr anchor="ctr"/>
                </a:tc>
                <a:tc>
                  <a:txBody>
                    <a:bodyPr/>
                    <a:lstStyle/>
                    <a:p>
                      <a:pPr fontAlgn="base"/>
                      <a:r>
                        <a:rPr lang="en-US" sz="1400">
                          <a:effectLst/>
                        </a:rPr>
                        <a:t>"PT001"</a:t>
                      </a:r>
                    </a:p>
                  </a:txBody>
                  <a:tcPr anchor="ctr"/>
                </a:tc>
                <a:extLst>
                  <a:ext uri="{0D108BD9-81ED-4DB2-BD59-A6C34878D82A}">
                    <a16:rowId xmlns:a16="http://schemas.microsoft.com/office/drawing/2014/main" val="3960643126"/>
                  </a:ext>
                </a:extLst>
              </a:tr>
              <a:tr h="237962">
                <a:tc>
                  <a:txBody>
                    <a:bodyPr/>
                    <a:lstStyle/>
                    <a:p>
                      <a:pPr fontAlgn="base"/>
                      <a:r>
                        <a:rPr lang="en-US" sz="1400">
                          <a:effectLst/>
                        </a:rPr>
                        <a:t>size</a:t>
                      </a:r>
                    </a:p>
                  </a:txBody>
                  <a:tcPr anchor="ctr"/>
                </a:tc>
                <a:tc>
                  <a:txBody>
                    <a:bodyPr/>
                    <a:lstStyle/>
                    <a:p>
                      <a:pPr fontAlgn="base"/>
                      <a:r>
                        <a:rPr lang="en-US" sz="1400">
                          <a:effectLst/>
                        </a:rPr>
                        <a:t>String</a:t>
                      </a:r>
                    </a:p>
                  </a:txBody>
                  <a:tcPr anchor="ctr"/>
                </a:tc>
                <a:tc>
                  <a:txBody>
                    <a:bodyPr/>
                    <a:lstStyle/>
                    <a:p>
                      <a:pPr fontAlgn="base"/>
                      <a:r>
                        <a:rPr lang="en-US" sz="1400">
                          <a:effectLst/>
                        </a:rPr>
                        <a:t>The size of the pizza</a:t>
                      </a:r>
                    </a:p>
                  </a:txBody>
                  <a:tcPr anchor="ctr"/>
                </a:tc>
                <a:tc>
                  <a:txBody>
                    <a:bodyPr/>
                    <a:lstStyle/>
                    <a:p>
                      <a:pPr fontAlgn="base"/>
                      <a:r>
                        <a:rPr lang="en-US" sz="1400" dirty="0" smtClean="0">
                          <a:effectLst/>
                        </a:rPr>
                        <a:t>“l"</a:t>
                      </a:r>
                      <a:endParaRPr lang="en-US" sz="1400" dirty="0">
                        <a:effectLst/>
                      </a:endParaRPr>
                    </a:p>
                  </a:txBody>
                  <a:tcPr anchor="ctr"/>
                </a:tc>
                <a:extLst>
                  <a:ext uri="{0D108BD9-81ED-4DB2-BD59-A6C34878D82A}">
                    <a16:rowId xmlns:a16="http://schemas.microsoft.com/office/drawing/2014/main" val="2694299523"/>
                  </a:ext>
                </a:extLst>
              </a:tr>
              <a:tr h="404536">
                <a:tc>
                  <a:txBody>
                    <a:bodyPr/>
                    <a:lstStyle/>
                    <a:p>
                      <a:pPr fontAlgn="base"/>
                      <a:r>
                        <a:rPr lang="en-US" sz="1400">
                          <a:effectLst/>
                        </a:rPr>
                        <a:t>price</a:t>
                      </a:r>
                    </a:p>
                  </a:txBody>
                  <a:tcPr anchor="ctr"/>
                </a:tc>
                <a:tc>
                  <a:txBody>
                    <a:bodyPr/>
                    <a:lstStyle/>
                    <a:p>
                      <a:pPr fontAlgn="base"/>
                      <a:r>
                        <a:rPr lang="en-US" sz="1400">
                          <a:effectLst/>
                        </a:rPr>
                        <a:t>Decimal</a:t>
                      </a:r>
                    </a:p>
                  </a:txBody>
                  <a:tcPr anchor="ctr"/>
                </a:tc>
                <a:tc>
                  <a:txBody>
                    <a:bodyPr/>
                    <a:lstStyle/>
                    <a:p>
                      <a:pPr fontAlgn="base"/>
                      <a:r>
                        <a:rPr lang="en-US" sz="1400">
                          <a:effectLst/>
                        </a:rPr>
                        <a:t>The price of the pizza</a:t>
                      </a:r>
                    </a:p>
                  </a:txBody>
                  <a:tcPr anchor="ctr"/>
                </a:tc>
                <a:tc>
                  <a:txBody>
                    <a:bodyPr/>
                    <a:lstStyle/>
                    <a:p>
                      <a:pPr fontAlgn="base"/>
                      <a:r>
                        <a:rPr lang="en-US" sz="1400" dirty="0">
                          <a:effectLst/>
                        </a:rPr>
                        <a:t>15.99</a:t>
                      </a:r>
                    </a:p>
                  </a:txBody>
                  <a:tcPr anchor="ctr"/>
                </a:tc>
                <a:extLst>
                  <a:ext uri="{0D108BD9-81ED-4DB2-BD59-A6C34878D82A}">
                    <a16:rowId xmlns:a16="http://schemas.microsoft.com/office/drawing/2014/main" val="1462064183"/>
                  </a:ext>
                </a:extLst>
              </a:tr>
            </a:tbl>
          </a:graphicData>
        </a:graphic>
      </p:graphicFrame>
    </p:spTree>
    <p:extLst>
      <p:ext uri="{BB962C8B-B14F-4D97-AF65-F5344CB8AC3E}">
        <p14:creationId xmlns:p14="http://schemas.microsoft.com/office/powerpoint/2010/main" val="621315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274321"/>
            <a:ext cx="11328400" cy="6583679"/>
          </a:xfrm>
        </p:spPr>
        <p:txBody>
          <a:bodyPr/>
          <a:lstStyle/>
          <a:p>
            <a:r>
              <a:rPr lang="en-US" sz="1100" dirty="0" smtClean="0">
                <a:solidFill>
                  <a:srgbClr val="0D0D0D"/>
                </a:solidFill>
                <a:latin typeface="ui-sans-serif"/>
              </a:rPr>
              <a:t>).</a:t>
            </a:r>
            <a:r>
              <a:rPr lang="en-US" sz="1100" b="1" dirty="0"/>
              <a:t> </a:t>
            </a:r>
            <a:r>
              <a:rPr lang="en-US" sz="1600" b="1" dirty="0">
                <a:solidFill>
                  <a:schemeClr val="accent5">
                    <a:lumMod val="20000"/>
                    <a:lumOff val="80000"/>
                  </a:schemeClr>
                </a:solidFill>
              </a:rPr>
              <a:t>Objectives for Pizza Order Data </a:t>
            </a:r>
            <a:r>
              <a:rPr lang="en-US" sz="1600" b="1" dirty="0" smtClean="0">
                <a:solidFill>
                  <a:schemeClr val="accent5">
                    <a:lumMod val="20000"/>
                    <a:lumOff val="80000"/>
                  </a:schemeClr>
                </a:solidFill>
              </a:rPr>
              <a:t>Analysis:</a:t>
            </a:r>
            <a:br>
              <a:rPr lang="en-US" sz="1600" b="1" dirty="0" smtClean="0">
                <a:solidFill>
                  <a:schemeClr val="accent5">
                    <a:lumMod val="20000"/>
                    <a:lumOff val="80000"/>
                  </a:schemeClr>
                </a:solidFill>
              </a:rPr>
            </a:br>
            <a:r>
              <a:rPr lang="en-US" sz="1600" b="1" dirty="0"/>
              <a:t/>
            </a:r>
            <a:br>
              <a:rPr lang="en-US" sz="1600" b="1" dirty="0"/>
            </a:br>
            <a:r>
              <a:rPr lang="en-US" sz="1600" b="1" dirty="0"/>
              <a:t>Total Orders Placed</a:t>
            </a:r>
            <a:r>
              <a:rPr lang="en-US" sz="1600" dirty="0"/>
              <a:t/>
            </a:r>
            <a:br>
              <a:rPr lang="en-US" sz="1600" dirty="0"/>
            </a:br>
            <a:r>
              <a:rPr lang="en-US" sz="1600" dirty="0"/>
              <a:t>Determine the total number of orders placed.</a:t>
            </a:r>
            <a:br>
              <a:rPr lang="en-US" sz="1600" dirty="0"/>
            </a:br>
            <a:r>
              <a:rPr lang="en-US" sz="1600" b="1" dirty="0"/>
              <a:t>Total Revenue Generated</a:t>
            </a:r>
            <a:r>
              <a:rPr lang="en-US" sz="1600" dirty="0"/>
              <a:t/>
            </a:r>
            <a:br>
              <a:rPr lang="en-US" sz="1600" dirty="0"/>
            </a:br>
            <a:r>
              <a:rPr lang="en-US" sz="1600" dirty="0"/>
              <a:t>Calculate the total revenue generated from all orders.</a:t>
            </a:r>
            <a:br>
              <a:rPr lang="en-US" sz="1600" dirty="0"/>
            </a:br>
            <a:r>
              <a:rPr lang="en-US" sz="1600" b="1" dirty="0"/>
              <a:t>Highest Priced Pizzas</a:t>
            </a:r>
            <a:r>
              <a:rPr lang="en-US" sz="1600" dirty="0"/>
              <a:t/>
            </a:r>
            <a:br>
              <a:rPr lang="en-US" sz="1600" dirty="0"/>
            </a:br>
            <a:r>
              <a:rPr lang="en-US" sz="1600" dirty="0"/>
              <a:t>Identify the top five pizzas with the highest prices.</a:t>
            </a:r>
            <a:br>
              <a:rPr lang="en-US" sz="1600" dirty="0"/>
            </a:br>
            <a:r>
              <a:rPr lang="en-US" sz="1600" b="1" dirty="0"/>
              <a:t>Most Common Pizza Sizes</a:t>
            </a:r>
            <a:r>
              <a:rPr lang="en-US" sz="1600" dirty="0"/>
              <a:t/>
            </a:r>
            <a:br>
              <a:rPr lang="en-US" sz="1600" dirty="0"/>
            </a:br>
            <a:r>
              <a:rPr lang="en-US" sz="1600" dirty="0"/>
              <a:t>Identify the most frequently ordered pizza sizes.</a:t>
            </a:r>
            <a:br>
              <a:rPr lang="en-US" sz="1600" dirty="0"/>
            </a:br>
            <a:r>
              <a:rPr lang="en-US" sz="1600" b="1" dirty="0"/>
              <a:t>Top 10 Pizza Types Ordered</a:t>
            </a:r>
            <a:r>
              <a:rPr lang="en-US" sz="1600" dirty="0"/>
              <a:t/>
            </a:r>
            <a:br>
              <a:rPr lang="en-US" sz="1600" dirty="0"/>
            </a:br>
            <a:r>
              <a:rPr lang="en-US" sz="1600" dirty="0"/>
              <a:t>List the top ten pizza types with the highest order quantities.</a:t>
            </a:r>
            <a:br>
              <a:rPr lang="en-US" sz="1600" dirty="0"/>
            </a:br>
            <a:r>
              <a:rPr lang="en-US" sz="1600" b="1" dirty="0"/>
              <a:t>Quantity by Category</a:t>
            </a:r>
            <a:r>
              <a:rPr lang="en-US" sz="1600" dirty="0"/>
              <a:t/>
            </a:r>
            <a:br>
              <a:rPr lang="en-US" sz="1600" dirty="0"/>
            </a:br>
            <a:r>
              <a:rPr lang="en-US" sz="1600" dirty="0"/>
              <a:t>Calculate the total quantity of each pizza by category.</a:t>
            </a:r>
            <a:br>
              <a:rPr lang="en-US" sz="1600" dirty="0"/>
            </a:br>
            <a:r>
              <a:rPr lang="en-US" sz="1600" b="1" dirty="0"/>
              <a:t>Order Distribution by Hour</a:t>
            </a:r>
            <a:r>
              <a:rPr lang="en-US" sz="1600" dirty="0"/>
              <a:t/>
            </a:r>
            <a:br>
              <a:rPr lang="en-US" sz="1600" dirty="0"/>
            </a:br>
            <a:r>
              <a:rPr lang="en-US" sz="1600" dirty="0"/>
              <a:t>Analyze the distribution of orders by the hour of the day.</a:t>
            </a:r>
            <a:br>
              <a:rPr lang="en-US" sz="1600" dirty="0"/>
            </a:br>
            <a:r>
              <a:rPr lang="en-US" sz="1600" b="1" dirty="0"/>
              <a:t>Category-wise Distribution</a:t>
            </a:r>
            <a:r>
              <a:rPr lang="en-US" sz="1600" dirty="0"/>
              <a:t/>
            </a:r>
            <a:br>
              <a:rPr lang="en-US" sz="1600" dirty="0"/>
            </a:br>
            <a:r>
              <a:rPr lang="en-US" sz="1600" dirty="0"/>
              <a:t>Analyze the distribution of ordered pizzas by category.</a:t>
            </a:r>
            <a:br>
              <a:rPr lang="en-US" sz="1600" dirty="0"/>
            </a:br>
            <a:r>
              <a:rPr lang="en-US" sz="1600" b="1" dirty="0"/>
              <a:t>Average Orders Per Day</a:t>
            </a:r>
            <a:r>
              <a:rPr lang="en-US" sz="1600" dirty="0"/>
              <a:t/>
            </a:r>
            <a:br>
              <a:rPr lang="en-US" sz="1600" dirty="0"/>
            </a:br>
            <a:r>
              <a:rPr lang="en-US" sz="1600" dirty="0"/>
              <a:t>Group orders by date and calculate the average number of pizzas ordered per day.</a:t>
            </a:r>
            <a:br>
              <a:rPr lang="en-US" sz="1600" dirty="0"/>
            </a:br>
            <a:r>
              <a:rPr lang="en-US" sz="1600" b="1" dirty="0"/>
              <a:t>Top 3 Revenue-Generating Pizzas</a:t>
            </a:r>
            <a:r>
              <a:rPr lang="en-US" sz="1600" dirty="0"/>
              <a:t/>
            </a:r>
            <a:br>
              <a:rPr lang="en-US" sz="1600" dirty="0"/>
            </a:br>
            <a:r>
              <a:rPr lang="en-US" sz="1600" dirty="0"/>
              <a:t>Identify the top three pizzas that generate the most revenue.</a:t>
            </a:r>
            <a:br>
              <a:rPr lang="en-US" sz="1600" dirty="0"/>
            </a:br>
            <a:r>
              <a:rPr lang="en-US" sz="1600" b="1" dirty="0"/>
              <a:t>Percentage Revenue by Pizza Type</a:t>
            </a:r>
            <a:r>
              <a:rPr lang="en-US" sz="1600" dirty="0"/>
              <a:t/>
            </a:r>
            <a:br>
              <a:rPr lang="en-US" sz="1600" dirty="0"/>
            </a:br>
            <a:r>
              <a:rPr lang="en-US" sz="1600" dirty="0"/>
              <a:t>Calculate the percentage of total revenue contributed by each pizza type.</a:t>
            </a:r>
            <a:br>
              <a:rPr lang="en-US" sz="1600" dirty="0"/>
            </a:br>
            <a:r>
              <a:rPr lang="en-US" sz="1600" b="1" dirty="0"/>
              <a:t>Cumulative Revenue Over Time</a:t>
            </a:r>
            <a:r>
              <a:rPr lang="en-US" sz="1600" dirty="0"/>
              <a:t/>
            </a:r>
            <a:br>
              <a:rPr lang="en-US" sz="1600" dirty="0"/>
            </a:br>
            <a:r>
              <a:rPr lang="en-US" sz="1600" dirty="0"/>
              <a:t>Track the cumulative revenue over the order dates.</a:t>
            </a:r>
            <a:r>
              <a:rPr lang="en-US" sz="1100" dirty="0"/>
              <a:t/>
            </a:r>
            <a:br>
              <a:rPr lang="en-US" sz="1100" dirty="0"/>
            </a:br>
            <a:endParaRPr lang="en-US" sz="1100" dirty="0"/>
          </a:p>
        </p:txBody>
      </p:sp>
      <p:sp>
        <p:nvSpPr>
          <p:cNvPr id="3" name="Rectangle 2"/>
          <p:cNvSpPr/>
          <p:nvPr/>
        </p:nvSpPr>
        <p:spPr>
          <a:xfrm>
            <a:off x="68580" y="274321"/>
            <a:ext cx="12062460" cy="307777"/>
          </a:xfrm>
          <a:prstGeom prst="rect">
            <a:avLst/>
          </a:prstGeom>
        </p:spPr>
        <p:txBody>
          <a:bodyPr wrap="square">
            <a:spAutoFit/>
          </a:bodyPr>
          <a:lstStyle/>
          <a:p>
            <a:pPr lvl="1"/>
            <a:endParaRPr lang="en-US" sz="1400" dirty="0" smtClean="0">
              <a:solidFill>
                <a:srgbClr val="00B050"/>
              </a:solidFill>
              <a:latin typeface="ui-sans-serif"/>
            </a:endParaRPr>
          </a:p>
        </p:txBody>
      </p:sp>
    </p:spTree>
    <p:extLst>
      <p:ext uri="{BB962C8B-B14F-4D97-AF65-F5344CB8AC3E}">
        <p14:creationId xmlns:p14="http://schemas.microsoft.com/office/powerpoint/2010/main" val="11893028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0" y="452718"/>
            <a:ext cx="11201901" cy="5921956"/>
          </a:xfrm>
        </p:spPr>
        <p:txBody>
          <a:bodyPr/>
          <a:lstStyle/>
          <a:p>
            <a:pPr marL="342900" indent="-342900">
              <a:buFont typeface="Arial" panose="020B0604020202020204" pitchFamily="34" charset="0"/>
              <a:buChar char="•"/>
            </a:pPr>
            <a:r>
              <a:rPr lang="en-US" sz="2000" b="1" u="sng" dirty="0" smtClean="0">
                <a:solidFill>
                  <a:srgbClr val="92D050"/>
                </a:solidFill>
              </a:rPr>
              <a:t>Questions:</a:t>
            </a:r>
            <a:br>
              <a:rPr lang="en-US" sz="2000" b="1" u="sng" dirty="0" smtClean="0">
                <a:solidFill>
                  <a:srgbClr val="92D050"/>
                </a:solidFill>
              </a:rPr>
            </a:br>
            <a:r>
              <a:rPr lang="en-US" sz="2000" dirty="0" smtClean="0"/>
              <a:t/>
            </a:r>
            <a:br>
              <a:rPr lang="en-US" sz="2000" dirty="0" smtClean="0"/>
            </a:br>
            <a:r>
              <a:rPr lang="en-US" sz="2000" dirty="0" smtClean="0"/>
              <a:t>1      Retrieve </a:t>
            </a:r>
            <a:r>
              <a:rPr lang="en-US" sz="2000" dirty="0"/>
              <a:t>the total no order placed</a:t>
            </a:r>
            <a:r>
              <a:rPr lang="en-US" sz="2000" dirty="0" smtClean="0"/>
              <a:t>:   </a:t>
            </a:r>
            <a:br>
              <a:rPr lang="en-US" sz="2000" dirty="0" smtClean="0"/>
            </a:br>
            <a:r>
              <a:rPr lang="en-US" sz="2000" dirty="0" smtClean="0"/>
              <a:t>2      Calculate </a:t>
            </a:r>
            <a:r>
              <a:rPr lang="en-US" sz="2000" dirty="0"/>
              <a:t>the total revenue </a:t>
            </a:r>
            <a:r>
              <a:rPr lang="en-US" sz="2000" dirty="0" smtClean="0"/>
              <a:t>generate:</a:t>
            </a:r>
            <a:br>
              <a:rPr lang="en-US" sz="2000" dirty="0" smtClean="0"/>
            </a:br>
            <a:r>
              <a:rPr lang="en-US" sz="2000" dirty="0" smtClean="0"/>
              <a:t>3      Identify </a:t>
            </a:r>
            <a:r>
              <a:rPr lang="en-US" sz="2000" dirty="0"/>
              <a:t>the first five pizzas highest </a:t>
            </a:r>
            <a:r>
              <a:rPr lang="en-US" sz="2000" dirty="0" smtClean="0"/>
              <a:t>prices:</a:t>
            </a:r>
            <a:br>
              <a:rPr lang="en-US" sz="2000" dirty="0" smtClean="0"/>
            </a:br>
            <a:r>
              <a:rPr lang="en-US" sz="2000" dirty="0" smtClean="0"/>
              <a:t>4      </a:t>
            </a:r>
            <a:r>
              <a:rPr lang="en-US" sz="2000" dirty="0"/>
              <a:t>Identify the most common pizza size orders</a:t>
            </a:r>
            <a:r>
              <a:rPr lang="en-US" sz="2000" dirty="0" smtClean="0"/>
              <a:t>.</a:t>
            </a:r>
            <a:br>
              <a:rPr lang="en-US" sz="2000" dirty="0" smtClean="0"/>
            </a:br>
            <a:r>
              <a:rPr lang="en-US" sz="2000" dirty="0" smtClean="0"/>
              <a:t>5     </a:t>
            </a:r>
            <a:r>
              <a:rPr lang="en-US" sz="2000" dirty="0"/>
              <a:t>10 most orders pizzas type:</a:t>
            </a:r>
            <a:br>
              <a:rPr lang="en-US" sz="2000" dirty="0"/>
            </a:br>
            <a:r>
              <a:rPr lang="en-US" sz="2000" dirty="0" smtClean="0"/>
              <a:t>        along </a:t>
            </a:r>
            <a:r>
              <a:rPr lang="en-US" sz="2000" dirty="0"/>
              <a:t>their quantities</a:t>
            </a:r>
            <a:r>
              <a:rPr lang="en-US" sz="2000" dirty="0" smtClean="0"/>
              <a:t>:</a:t>
            </a:r>
            <a:br>
              <a:rPr lang="en-US" sz="2000" dirty="0" smtClean="0"/>
            </a:br>
            <a:r>
              <a:rPr lang="en-US" sz="2000" dirty="0"/>
              <a:t>6</a:t>
            </a:r>
            <a:r>
              <a:rPr lang="en-US" sz="2000" dirty="0" smtClean="0"/>
              <a:t>      </a:t>
            </a:r>
            <a:r>
              <a:rPr lang="en-US" sz="2000" dirty="0"/>
              <a:t>Total quantity of each pizza by category orders</a:t>
            </a:r>
            <a:r>
              <a:rPr lang="en-US" sz="2000" dirty="0" smtClean="0"/>
              <a:t>:</a:t>
            </a:r>
            <a:r>
              <a:rPr lang="en-US" sz="2000" dirty="0"/>
              <a:t/>
            </a:r>
            <a:br>
              <a:rPr lang="en-US" sz="2000" dirty="0"/>
            </a:br>
            <a:r>
              <a:rPr lang="en-US" sz="2000" dirty="0" smtClean="0"/>
              <a:t>7      </a:t>
            </a:r>
            <a:r>
              <a:rPr lang="en-US" sz="2000" dirty="0"/>
              <a:t>Distribution the order by hour OF the </a:t>
            </a:r>
            <a:r>
              <a:rPr lang="en-US" sz="2000" dirty="0" smtClean="0"/>
              <a:t>DAY</a:t>
            </a:r>
            <a:r>
              <a:rPr lang="en-US" sz="2000" dirty="0"/>
              <a:t/>
            </a:r>
            <a:br>
              <a:rPr lang="en-US" sz="2000" dirty="0"/>
            </a:br>
            <a:r>
              <a:rPr lang="en-US" sz="2000" dirty="0" smtClean="0"/>
              <a:t>8      Category </a:t>
            </a:r>
            <a:r>
              <a:rPr lang="en-US" sz="2000" dirty="0"/>
              <a:t>wise distribution of ordered pizzas:</a:t>
            </a:r>
            <a:br>
              <a:rPr lang="en-US" sz="2000" dirty="0"/>
            </a:br>
            <a:r>
              <a:rPr lang="en-US" sz="2000" dirty="0" smtClean="0"/>
              <a:t>9      Group </a:t>
            </a:r>
            <a:r>
              <a:rPr lang="en-US" sz="2000" dirty="0"/>
              <a:t>the orders by date and calculate the average no of pizzas order per day:</a:t>
            </a:r>
            <a:br>
              <a:rPr lang="en-US" sz="2000" dirty="0"/>
            </a:br>
            <a:r>
              <a:rPr lang="en-US" sz="2000" dirty="0" smtClean="0"/>
              <a:t>10    Determine </a:t>
            </a:r>
            <a:r>
              <a:rPr lang="en-US" sz="2000" dirty="0"/>
              <a:t>the top 3 order pizzas on </a:t>
            </a:r>
            <a:r>
              <a:rPr lang="en-US" sz="2000" dirty="0" smtClean="0"/>
              <a:t>revenue</a:t>
            </a:r>
            <a:br>
              <a:rPr lang="en-US" sz="2000" dirty="0" smtClean="0"/>
            </a:br>
            <a:r>
              <a:rPr lang="en-US" sz="2000" dirty="0" smtClean="0"/>
              <a:t>11    Calculate the total percentage revenue of pizza type to total revenue:</a:t>
            </a:r>
            <a:r>
              <a:rPr lang="en-US" sz="2000" dirty="0"/>
              <a:t/>
            </a:r>
            <a:br>
              <a:rPr lang="en-US" sz="2000" dirty="0"/>
            </a:br>
            <a:r>
              <a:rPr lang="en-US" sz="2000" dirty="0" smtClean="0"/>
              <a:t>12    Cumulative </a:t>
            </a:r>
            <a:r>
              <a:rPr lang="en-US" sz="2000" dirty="0"/>
              <a:t>revenue over order date:</a:t>
            </a:r>
            <a:br>
              <a:rPr lang="en-US" sz="2000" dirty="0"/>
            </a:br>
            <a:endParaRPr lang="en-US" sz="2000" dirty="0"/>
          </a:p>
        </p:txBody>
      </p:sp>
    </p:spTree>
    <p:extLst>
      <p:ext uri="{BB962C8B-B14F-4D97-AF65-F5344CB8AC3E}">
        <p14:creationId xmlns:p14="http://schemas.microsoft.com/office/powerpoint/2010/main" val="40987165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24150" y="3124201"/>
            <a:ext cx="7334250" cy="1057274"/>
          </a:xfrm>
        </p:spPr>
        <p:txBody>
          <a:bodyPr/>
          <a:lstStyle/>
          <a:p>
            <a:r>
              <a:rPr lang="en-US" b="1" u="sng" dirty="0" smtClean="0"/>
              <a:t>DATA SET Link:</a:t>
            </a:r>
            <a:endParaRPr lang="en-US" b="1" u="sng" dirty="0"/>
          </a:p>
        </p:txBody>
      </p:sp>
      <p:sp>
        <p:nvSpPr>
          <p:cNvPr id="3" name="Text Placeholder 2"/>
          <p:cNvSpPr>
            <a:spLocks noGrp="1"/>
          </p:cNvSpPr>
          <p:nvPr>
            <p:ph type="body" idx="1"/>
          </p:nvPr>
        </p:nvSpPr>
        <p:spPr/>
        <p:txBody>
          <a:bodyPr>
            <a:normAutofit/>
          </a:bodyPr>
          <a:lstStyle/>
          <a:p>
            <a:r>
              <a:rPr lang="en-US" sz="2400" u="sng" dirty="0">
                <a:solidFill>
                  <a:schemeClr val="tx2"/>
                </a:solidFill>
              </a:rPr>
              <a:t>https://kaggle.com/datasets/mysarahmadbhat/pizza-place-sales</a:t>
            </a:r>
          </a:p>
        </p:txBody>
      </p:sp>
    </p:spTree>
    <p:extLst>
      <p:ext uri="{BB962C8B-B14F-4D97-AF65-F5344CB8AC3E}">
        <p14:creationId xmlns:p14="http://schemas.microsoft.com/office/powerpoint/2010/main" val="23224094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grpSp>
        <p:nvGrpSpPr>
          <p:cNvPr id="139" name="Google Shape;139;p6"/>
          <p:cNvGrpSpPr/>
          <p:nvPr/>
        </p:nvGrpSpPr>
        <p:grpSpPr>
          <a:xfrm>
            <a:off x="56" y="496839"/>
            <a:ext cx="9649079" cy="531016"/>
            <a:chOff x="-9130" y="8640158"/>
            <a:chExt cx="4038662" cy="439420"/>
          </a:xfrm>
        </p:grpSpPr>
        <p:sp>
          <p:nvSpPr>
            <p:cNvPr id="140" name="Google Shape;140;p6"/>
            <p:cNvSpPr/>
            <p:nvPr/>
          </p:nvSpPr>
          <p:spPr>
            <a:xfrm>
              <a:off x="-9130"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372"/>
                </a:srgbClr>
              </a:outerShdw>
            </a:effectLst>
          </p:spPr>
          <p:txBody>
            <a:bodyPr spcFirstLastPara="1" wrap="square" lIns="0" tIns="0" rIns="0" bIns="0" anchor="t" anchorCtr="0">
              <a:noAutofit/>
            </a:bodyPr>
            <a:lstStyle/>
            <a:p>
              <a:pPr marL="293202" lvl="1" algn="ctr">
                <a:buClr>
                  <a:srgbClr val="000000"/>
                </a:buClr>
                <a:buSzPts val="5400"/>
              </a:pPr>
              <a:r>
                <a:rPr lang="en-US" sz="3463" b="1">
                  <a:solidFill>
                    <a:schemeClr val="lt1"/>
                  </a:solidFill>
                  <a:latin typeface="Calibri"/>
                  <a:ea typeface="Calibri"/>
                  <a:cs typeface="Calibri"/>
                  <a:sym typeface="Calibri"/>
                </a:rPr>
                <a:t> Dataset Summary</a:t>
              </a:r>
              <a:endParaRPr sz="1283" b="1">
                <a:solidFill>
                  <a:schemeClr val="lt1"/>
                </a:solidFill>
                <a:latin typeface="Calibri"/>
                <a:ea typeface="Calibri"/>
                <a:cs typeface="Calibri"/>
                <a:sym typeface="Calibri"/>
              </a:endParaRPr>
            </a:p>
          </p:txBody>
        </p:sp>
        <p:sp>
          <p:nvSpPr>
            <p:cNvPr id="141" name="Google Shape;141;p6"/>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372"/>
                </a:srgbClr>
              </a:outerShdw>
            </a:effectLst>
          </p:spPr>
          <p:txBody>
            <a:bodyPr spcFirstLastPara="1" wrap="square" lIns="0" tIns="0" rIns="0" bIns="0" anchor="t" anchorCtr="0">
              <a:noAutofit/>
            </a:bodyPr>
            <a:lstStyle/>
            <a:p>
              <a:pPr>
                <a:buClr>
                  <a:srgbClr val="000000"/>
                </a:buClr>
                <a:buSzPts val="1800"/>
              </a:pPr>
              <a:endParaRPr sz="1154">
                <a:solidFill>
                  <a:schemeClr val="dk1"/>
                </a:solidFill>
                <a:latin typeface="Calibri"/>
                <a:ea typeface="Calibri"/>
                <a:cs typeface="Calibri"/>
                <a:sym typeface="Calibri"/>
              </a:endParaRPr>
            </a:p>
          </p:txBody>
        </p:sp>
      </p:grpSp>
      <p:sp>
        <p:nvSpPr>
          <p:cNvPr id="142" name="Google Shape;142;p6"/>
          <p:cNvSpPr txBox="1"/>
          <p:nvPr/>
        </p:nvSpPr>
        <p:spPr>
          <a:xfrm>
            <a:off x="619602" y="1027855"/>
            <a:ext cx="6944280" cy="6217928"/>
          </a:xfrm>
          <a:prstGeom prst="rect">
            <a:avLst/>
          </a:prstGeom>
          <a:noFill/>
          <a:ln>
            <a:noFill/>
          </a:ln>
        </p:spPr>
        <p:txBody>
          <a:bodyPr spcFirstLastPara="1" wrap="square" lIns="58634" tIns="29309" rIns="58634" bIns="29309" anchor="t" anchorCtr="0">
            <a:spAutoFit/>
          </a:bodyPr>
          <a:lstStyle/>
          <a:p>
            <a:r>
              <a:rPr lang="en-US" sz="3078" b="1" dirty="0"/>
              <a:t>Summary: Power BI Dashboard for Pizza Orders</a:t>
            </a:r>
            <a:endParaRPr lang="en-US" sz="3078" dirty="0"/>
          </a:p>
          <a:p>
            <a:r>
              <a:rPr lang="en-US" sz="2822" dirty="0"/>
              <a:t>Created a Power BI dashboard for pizza orders analysis. Cleaned and transformed raw data, established relationships between tables, and designed interactive visualizations. Insights include peak ordering hours, popular pizza choices, and delivery efficiency. Facilitates data-driven decision-making and operational optimization in the pizza delivery service.</a:t>
            </a:r>
          </a:p>
          <a:p>
            <a:pPr marL="366503" indent="-366503">
              <a:buClr>
                <a:srgbClr val="000000"/>
              </a:buClr>
              <a:buSzPts val="3600"/>
              <a:buFont typeface="Arial"/>
              <a:buChar char="•"/>
            </a:pPr>
            <a:r>
              <a:rPr lang="en-US" sz="2822" dirty="0">
                <a:solidFill>
                  <a:srgbClr val="000000"/>
                </a:solidFill>
                <a:sym typeface="Arial"/>
              </a:rPr>
              <a:t>.</a:t>
            </a:r>
            <a:endParaRPr sz="2822" dirty="0"/>
          </a:p>
        </p:txBody>
      </p:sp>
      <p:grpSp>
        <p:nvGrpSpPr>
          <p:cNvPr id="143" name="Google Shape;143;p6"/>
          <p:cNvGrpSpPr/>
          <p:nvPr/>
        </p:nvGrpSpPr>
        <p:grpSpPr>
          <a:xfrm>
            <a:off x="7990540" y="1552321"/>
            <a:ext cx="4093120" cy="3526330"/>
            <a:chOff x="0" y="545843"/>
            <a:chExt cx="6382235" cy="5498463"/>
          </a:xfrm>
        </p:grpSpPr>
        <p:sp>
          <p:nvSpPr>
            <p:cNvPr id="144" name="Google Shape;144;p6"/>
            <p:cNvSpPr/>
            <p:nvPr/>
          </p:nvSpPr>
          <p:spPr>
            <a:xfrm>
              <a:off x="0" y="545843"/>
              <a:ext cx="6250083" cy="4408793"/>
            </a:xfrm>
            <a:prstGeom prst="roundRect">
              <a:avLst>
                <a:gd name="adj" fmla="val 16667"/>
              </a:avLst>
            </a:prstGeom>
            <a:blipFill rotWithShape="1">
              <a:blip r:embed="rId3">
                <a:alphaModFix/>
              </a:blip>
              <a:stretch>
                <a:fillRect l="-11999" r="-11997"/>
              </a:stretch>
            </a:blipFill>
            <a:ln w="25400" cap="flat" cmpd="sng">
              <a:solidFill>
                <a:schemeClr val="lt1"/>
              </a:solidFill>
              <a:prstDash val="solid"/>
              <a:round/>
              <a:headEnd type="none" w="sm" len="sm"/>
              <a:tailEnd type="none" w="sm" len="sm"/>
            </a:ln>
          </p:spPr>
          <p:txBody>
            <a:bodyPr spcFirstLastPara="1" wrap="square" lIns="58634" tIns="58634" rIns="58634" bIns="58634" anchor="ctr" anchorCtr="0">
              <a:noAutofit/>
            </a:bodyPr>
            <a:lstStyle/>
            <a:p>
              <a:endParaRPr sz="1154"/>
            </a:p>
          </p:txBody>
        </p:sp>
        <p:sp>
          <p:nvSpPr>
            <p:cNvPr id="145" name="Google Shape;145;p6"/>
            <p:cNvSpPr/>
            <p:nvPr/>
          </p:nvSpPr>
          <p:spPr>
            <a:xfrm>
              <a:off x="1016251" y="4053526"/>
              <a:ext cx="5365984" cy="1990780"/>
            </a:xfrm>
            <a:prstGeom prst="rect">
              <a:avLst/>
            </a:prstGeom>
            <a:noFill/>
            <a:ln>
              <a:noFill/>
            </a:ln>
          </p:spPr>
          <p:txBody>
            <a:bodyPr spcFirstLastPara="1" wrap="square" lIns="58634" tIns="58634" rIns="58634" bIns="58634" anchor="ctr" anchorCtr="0">
              <a:noAutofit/>
            </a:bodyPr>
            <a:lstStyle/>
            <a:p>
              <a:endParaRPr sz="1154"/>
            </a:p>
          </p:txBody>
        </p:sp>
        <p:sp>
          <p:nvSpPr>
            <p:cNvPr id="146" name="Google Shape;146;p6"/>
            <p:cNvSpPr txBox="1"/>
            <p:nvPr/>
          </p:nvSpPr>
          <p:spPr>
            <a:xfrm>
              <a:off x="1016251" y="4053526"/>
              <a:ext cx="5365984" cy="1990780"/>
            </a:xfrm>
            <a:prstGeom prst="rect">
              <a:avLst/>
            </a:prstGeom>
            <a:noFill/>
            <a:ln>
              <a:noFill/>
            </a:ln>
          </p:spPr>
          <p:txBody>
            <a:bodyPr spcFirstLastPara="1" wrap="square" lIns="296471" tIns="296471" rIns="296471" bIns="0" anchor="t" anchorCtr="0">
              <a:noAutofit/>
            </a:bodyPr>
            <a:lstStyle/>
            <a:p>
              <a:pPr algn="ctr">
                <a:lnSpc>
                  <a:spcPct val="90000"/>
                </a:lnSpc>
              </a:pPr>
              <a:endParaRPr sz="4168">
                <a:solidFill>
                  <a:srgbClr val="DDEAF6"/>
                </a:solidFill>
                <a:latin typeface="Arial"/>
                <a:ea typeface="Arial"/>
                <a:cs typeface="Arial"/>
                <a:sym typeface="Arial"/>
              </a:endParaRPr>
            </a:p>
          </p:txBody>
        </p:sp>
      </p:grpSp>
    </p:spTree>
    <p:extLst>
      <p:ext uri="{BB962C8B-B14F-4D97-AF65-F5344CB8AC3E}">
        <p14:creationId xmlns:p14="http://schemas.microsoft.com/office/powerpoint/2010/main" val="18822337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ERD:</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415" y="1674354"/>
            <a:ext cx="10456585" cy="4942464"/>
          </a:xfrm>
          <a:prstGeom prst="rect">
            <a:avLst/>
          </a:prstGeom>
        </p:spPr>
      </p:pic>
    </p:spTree>
    <p:extLst>
      <p:ext uri="{BB962C8B-B14F-4D97-AF65-F5344CB8AC3E}">
        <p14:creationId xmlns:p14="http://schemas.microsoft.com/office/powerpoint/2010/main" val="245100527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964</TotalTime>
  <Words>484</Words>
  <Application>Microsoft Office PowerPoint</Application>
  <PresentationFormat>Widescreen</PresentationFormat>
  <Paragraphs>127</Paragraphs>
  <Slides>32</Slides>
  <Notes>20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Arial</vt:lpstr>
      <vt:lpstr>Calibri</vt:lpstr>
      <vt:lpstr>Century Gothic</vt:lpstr>
      <vt:lpstr>Roboto Mono</vt:lpstr>
      <vt:lpstr>Times New Roman</vt:lpstr>
      <vt:lpstr>ui-monospace</vt:lpstr>
      <vt:lpstr>ui-sans-serif</vt:lpstr>
      <vt:lpstr>Wingdings 3</vt:lpstr>
      <vt:lpstr>Ion</vt:lpstr>
      <vt:lpstr>PowerPoint Presentation</vt:lpstr>
      <vt:lpstr>PowerPoint Presentation</vt:lpstr>
      <vt:lpstr>Key Points:  Order: Represents an order placed by a customer. Order Details: Contains details of each item in an order, linking to specific pizzas. Pizza: Represents individual pizzas with specific sizes and prices. Pizza Type: Defines the type, category, and ingredients of pizzas.</vt:lpstr>
      <vt:lpstr>PowerPoint Presentation</vt:lpstr>
      <vt:lpstr>). Objectives for Pizza Order Data Analysis:  Total Orders Placed Determine the total number of orders placed. Total Revenue Generated Calculate the total revenue generated from all orders. Highest Priced Pizzas Identify the top five pizzas with the highest prices. Most Common Pizza Sizes Identify the most frequently ordered pizza sizes. Top 10 Pizza Types Ordered List the top ten pizza types with the highest order quantities. Quantity by Category Calculate the total quantity of each pizza by category. Order Distribution by Hour Analyze the distribution of orders by the hour of the day. Category-wise Distribution Analyze the distribution of ordered pizzas by category. Average Orders Per Day Group orders by date and calculate the average number of pizzas ordered per day. Top 3 Revenue-Generating Pizzas Identify the top three pizzas that generate the most revenue. Percentage Revenue by Pizza Type Calculate the percentage of total revenue contributed by each pizza type. Cumulative Revenue Over Time Track the cumulative revenue over the order dates. </vt:lpstr>
      <vt:lpstr>Questions:  1      Retrieve the total no order placed:    2      Calculate the total revenue generate: 3      Identify the first five pizzas highest prices: 4      Identify the most common pizza size orders. 5     10 most orders pizzas type:         along their quantities: 6      Total quantity of each pizza by category orders: 7      Distribution the order by hour OF the DAY 8      Category wise distribution of ordered pizzas: 9      Group the orders by date and calculate the average no of pizzas order per day: 10    Determine the top 3 order pizzas on revenue 11    Calculate the total percentage revenue of pizza type to total revenue: 12    Cumulative revenue over order date: </vt:lpstr>
      <vt:lpstr>DATA SET Link:</vt:lpstr>
      <vt:lpstr>PowerPoint Presentation</vt:lpstr>
      <vt:lpstr>ERD:</vt:lpstr>
      <vt:lpstr>ERD: ORDERS:</vt:lpstr>
      <vt:lpstr> Order Details Attributes: order_details_id (Primary Key): Unique identifier for the order details entry. order_id (Foreign Key): Reference to the order. pizza_id (Foreign Key): Reference to the pizza. quantity: Number of pizzas ordered.  </vt:lpstr>
      <vt:lpstr>Pizza   Attributes: pizza_id (Primary Key): Unique identifier for the pizza. pizza_type_id (Foreign Key): Reference to the type of pizza. size: Size of the pizza (e.g., Small, Medium, Large). price: Price of the pizza.    </vt:lpstr>
      <vt:lpstr>Pizza Type  Attributes:  pizza_type_id (Primary Key): Unique identifier for the type of pizza. name: Name of the pizza type (e.g., Margherita, Pepperoni). category: Category of the pizza (e.g., Vegetarian, Non-Vegetarian, Vegan). ingredients: Comma-separated list of ingredients.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Total Number of Orders Every Week: </vt:lpstr>
      <vt:lpstr>PowerPoint Presentation</vt:lpstr>
      <vt:lpstr>PowerPoint Presentation</vt:lpstr>
      <vt:lpstr>PowerPoint Presentation</vt:lpstr>
      <vt:lpstr>PowerPoint Presentation</vt:lpstr>
      <vt:lpstr>PowerPoint Presentation</vt:lpstr>
      <vt:lpstr>Recommendations for Pizza Order Data Analysis:</vt:lpstr>
      <vt:lpstr>Recommendation: Focus on Popular Sizes   Most Common Pizza Sizes: Align marketing and promotional efforts with the most frequently ordered pizza sizes to maximize sales. Enhance Revenue from Top Sellers Top 3 Revenue-Generating Pizzas: Promote the top three revenue-generating pizzas through targeted marketing campaigns to boost overall revenue. Efficient Resource Allocation Order Distribution by Hour: Adjust staffing and operational resources according to peak order times to enhance service efficiency and customer satisfaction. Category-Specific Promotions Category-wise Distribution: Develop category-specific promotions based on the distribution of ordered pizzas by category to drive sales in less popular categories. Monitor Sales Trends Cumulative Revenue Over Time: Regularly track cumulative revenue to identify trends and make timely strategic decisions to maintain or improve sales performance. Data-Driven Marketing Average Orders Per Day: Use insights from average daily orders to plan effective marketing campaigns and promotional offers to drive consistent sales throughout the week. Revenue Contribution Analysis Percentage Revenue by Pizza Type: Focus on enhancing the menu and marketing efforts for pizza types contributing significantly to total revenue to maximize profitability. Inventory Management Quantity by Category: Utilize quantity analysis by category for better inventory management and to reduce waste.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Friends shop</dc:creator>
  <cp:lastModifiedBy>Friends shop</cp:lastModifiedBy>
  <cp:revision>30</cp:revision>
  <dcterms:created xsi:type="dcterms:W3CDTF">2024-05-20T14:07:44Z</dcterms:created>
  <dcterms:modified xsi:type="dcterms:W3CDTF">2024-06-01T05:07:35Z</dcterms:modified>
</cp:coreProperties>
</file>